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8" r:id="rId1"/>
  </p:sldMasterIdLst>
  <p:notesMasterIdLst>
    <p:notesMasterId r:id="rId41"/>
  </p:notesMasterIdLst>
  <p:sldIdLst>
    <p:sldId id="268" r:id="rId2"/>
    <p:sldId id="270" r:id="rId3"/>
    <p:sldId id="269" r:id="rId4"/>
    <p:sldId id="284" r:id="rId5"/>
    <p:sldId id="263" r:id="rId6"/>
    <p:sldId id="276" r:id="rId7"/>
    <p:sldId id="264" r:id="rId8"/>
    <p:sldId id="280" r:id="rId9"/>
    <p:sldId id="281" r:id="rId10"/>
    <p:sldId id="290" r:id="rId11"/>
    <p:sldId id="265" r:id="rId12"/>
    <p:sldId id="298" r:id="rId13"/>
    <p:sldId id="307" r:id="rId14"/>
    <p:sldId id="308" r:id="rId15"/>
    <p:sldId id="260" r:id="rId16"/>
    <p:sldId id="302" r:id="rId17"/>
    <p:sldId id="262" r:id="rId18"/>
    <p:sldId id="300" r:id="rId19"/>
    <p:sldId id="282" r:id="rId20"/>
    <p:sldId id="273" r:id="rId21"/>
    <p:sldId id="271" r:id="rId22"/>
    <p:sldId id="274" r:id="rId23"/>
    <p:sldId id="272" r:id="rId24"/>
    <p:sldId id="279" r:id="rId25"/>
    <p:sldId id="285" r:id="rId26"/>
    <p:sldId id="296" r:id="rId27"/>
    <p:sldId id="289" r:id="rId28"/>
    <p:sldId id="286" r:id="rId29"/>
    <p:sldId id="287" r:id="rId30"/>
    <p:sldId id="306" r:id="rId31"/>
    <p:sldId id="309" r:id="rId32"/>
    <p:sldId id="256" r:id="rId33"/>
    <p:sldId id="288" r:id="rId34"/>
    <p:sldId id="292" r:id="rId35"/>
    <p:sldId id="293" r:id="rId36"/>
    <p:sldId id="297" r:id="rId37"/>
    <p:sldId id="294" r:id="rId38"/>
    <p:sldId id="295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38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1"/>
    <p:restoredTop sz="76511"/>
  </p:normalViewPr>
  <p:slideViewPr>
    <p:cSldViewPr snapToGrid="0" snapToObjects="1">
      <p:cViewPr>
        <p:scale>
          <a:sx n="76" d="100"/>
          <a:sy n="76" d="100"/>
        </p:scale>
        <p:origin x="7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21960-3C9E-6A48-B461-34B8C0330726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292A1-DE18-9C46-B89F-DE11B2440F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9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Graphical User Interfaces are part of a wide class of software, Reactive Applications, that responds to user input, network messages, and other events</a:t>
            </a:r>
          </a:p>
          <a:p>
            <a:pPr lvl="1"/>
            <a:r>
              <a:rPr lang="en-US" sz="2800" dirty="0" smtClean="0"/>
              <a:t>Reactive code is asynchronously triggered by event occurrences</a:t>
            </a:r>
          </a:p>
          <a:p>
            <a:pPr lvl="1"/>
            <a:r>
              <a:rPr lang="en-US" sz="2800" dirty="0" smtClean="0"/>
              <a:t>It is hard to trace and understand the control flow of the entire system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292A1-DE18-9C46-B89F-DE11B2440F6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7067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292A1-DE18-9C46-B89F-DE11B2440F6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7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292A1-DE18-9C46-B89F-DE11B2440F6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89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292A1-DE18-9C46-B89F-DE11B2440F66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82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751390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66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268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  <a:lvl2pPr>
              <a:defRPr b="0" i="0">
                <a:latin typeface="Gill Sans" charset="0"/>
                <a:ea typeface="Gill Sans" charset="0"/>
                <a:cs typeface="Gill Sans" charset="0"/>
              </a:defRPr>
            </a:lvl2pPr>
            <a:lvl3pPr>
              <a:defRPr b="0" i="0">
                <a:latin typeface="Gill Sans" charset="0"/>
                <a:ea typeface="Gill Sans" charset="0"/>
                <a:cs typeface="Gill Sans" charset="0"/>
              </a:defRPr>
            </a:lvl3pPr>
            <a:lvl4pPr>
              <a:defRPr b="0" i="0">
                <a:latin typeface="Gill Sans" charset="0"/>
                <a:ea typeface="Gill Sans" charset="0"/>
                <a:cs typeface="Gill Sans" charset="0"/>
              </a:defRPr>
            </a:lvl4pPr>
            <a:lvl5pPr>
              <a:defRPr b="0" i="0"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2016 </a:t>
            </a:r>
            <a:r>
              <a:rPr lang="en-AU" dirty="0" err="1" smtClean="0"/>
              <a:t>xgen.io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974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>
                    <a:tint val="75000"/>
                  </a:schemeClr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95938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  <a:lvl2pPr>
              <a:defRPr b="0" i="0">
                <a:latin typeface="Gill Sans" charset="0"/>
                <a:ea typeface="Gill Sans" charset="0"/>
                <a:cs typeface="Gill Sans" charset="0"/>
              </a:defRPr>
            </a:lvl2pPr>
            <a:lvl3pPr>
              <a:defRPr b="0" i="0">
                <a:latin typeface="Gill Sans" charset="0"/>
                <a:ea typeface="Gill Sans" charset="0"/>
                <a:cs typeface="Gill Sans" charset="0"/>
              </a:defRPr>
            </a:lvl3pPr>
            <a:lvl4pPr>
              <a:defRPr b="0" i="0">
                <a:latin typeface="Gill Sans" charset="0"/>
                <a:ea typeface="Gill Sans" charset="0"/>
                <a:cs typeface="Gill Sans" charset="0"/>
              </a:defRPr>
            </a:lvl4pPr>
            <a:lvl5pPr>
              <a:defRPr b="0" i="0"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  <a:lvl2pPr>
              <a:defRPr b="0" i="0">
                <a:latin typeface="Gill Sans" charset="0"/>
                <a:ea typeface="Gill Sans" charset="0"/>
                <a:cs typeface="Gill Sans" charset="0"/>
              </a:defRPr>
            </a:lvl2pPr>
            <a:lvl3pPr>
              <a:defRPr b="0" i="0">
                <a:latin typeface="Gill Sans" charset="0"/>
                <a:ea typeface="Gill Sans" charset="0"/>
                <a:cs typeface="Gill Sans" charset="0"/>
              </a:defRPr>
            </a:lvl3pPr>
            <a:lvl4pPr>
              <a:defRPr b="0" i="0">
                <a:latin typeface="Gill Sans" charset="0"/>
                <a:ea typeface="Gill Sans" charset="0"/>
                <a:cs typeface="Gill Sans" charset="0"/>
              </a:defRPr>
            </a:lvl4pPr>
            <a:lvl5pPr>
              <a:defRPr b="0" i="0"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9319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95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477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147206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95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6E3EE-7B31-E145-8C0A-9B09C663D20F}" type="datetimeFigureOut">
              <a:rPr lang="en-AU" smtClean="0"/>
              <a:t>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 smtClean="0"/>
              <a:t>© 2016 </a:t>
            </a:r>
            <a:r>
              <a:rPr lang="en-AU" dirty="0" err="1" smtClean="0"/>
              <a:t>xgen.io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5CE91-6A73-3C45-8B49-7FEBC324D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118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charset="0"/>
          <a:ea typeface="Impact" charset="0"/>
          <a:cs typeface="Impac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jhades.org/functional-reactive-programming-for-angular-2-developers-rxjs-and-observables/" TargetMode="External"/><Relationship Id="rId3" Type="http://schemas.openxmlformats.org/officeDocument/2006/relationships/hyperlink" Target="http://www.cis.upenn.edu/~jpaykin/papers/pkz_LTTT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jhades.org/functional-reactive-programming-for-angular-2-developers-rxjs-and-observables/" TargetMode="External"/><Relationship Id="rId3" Type="http://schemas.openxmlformats.org/officeDocument/2006/relationships/hyperlink" Target="http://www.cis.upenn.edu/~jpaykin/papers/pkz_LTTT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album/3953264/video/166790294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dmath.org/blog/2015/01/30/paxos-a-really-beautiful-protocol-for-distributed-consensus/" TargetMode="External"/><Relationship Id="rId4" Type="http://schemas.openxmlformats.org/officeDocument/2006/relationships/hyperlink" Target="https://en.wikipedia.org/wiki/Paxos_(computer_science)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sam.js.org/" TargetMode="External"/><Relationship Id="rId3" Type="http://schemas.openxmlformats.org/officeDocument/2006/relationships/hyperlink" Target="https://gitter.im/jdubray/sa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5007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Impact" charset="0"/>
                <a:ea typeface="Impact" charset="0"/>
                <a:cs typeface="Impact" charset="0"/>
              </a:rPr>
              <a:t>The SAM </a:t>
            </a:r>
            <a:r>
              <a:rPr lang="en-US" b="1" dirty="0" smtClean="0">
                <a:latin typeface="Impact" charset="0"/>
                <a:ea typeface="Impact" charset="0"/>
                <a:cs typeface="Impact" charset="0"/>
              </a:rPr>
              <a:t>Pattern</a:t>
            </a:r>
            <a:r>
              <a:rPr lang="en-US" b="1" dirty="0"/>
              <a:t> </a:t>
            </a:r>
            <a:r>
              <a:rPr lang="en-US" b="1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b="1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b="1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b="1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b="1" dirty="0" smtClean="0">
                <a:solidFill>
                  <a:srgbClr val="FFC000"/>
                </a:solidFill>
              </a:rPr>
              <a:t>A Distributed System View </a:t>
            </a:r>
            <a:r>
              <a:rPr lang="en-US" b="1" dirty="0">
                <a:solidFill>
                  <a:srgbClr val="FFC000"/>
                </a:solidFill>
              </a:rPr>
              <a:t>of Front-End </a:t>
            </a:r>
            <a:r>
              <a:rPr lang="en-US" b="1" dirty="0" smtClean="0">
                <a:solidFill>
                  <a:srgbClr val="FFC000"/>
                </a:solidFill>
              </a:rPr>
              <a:t>Architectures</a:t>
            </a:r>
            <a:endParaRPr lang="en-AU" dirty="0">
              <a:solidFill>
                <a:srgbClr val="FFC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629748"/>
            <a:ext cx="9144000" cy="1655762"/>
          </a:xfrm>
        </p:spPr>
        <p:txBody>
          <a:bodyPr>
            <a:normAutofit lnSpcReduction="10000"/>
          </a:bodyPr>
          <a:lstStyle/>
          <a:p>
            <a:endParaRPr lang="en-AU" sz="3200" dirty="0" smtClean="0"/>
          </a:p>
          <a:p>
            <a:r>
              <a:rPr lang="en-AU" sz="3200" dirty="0" smtClean="0"/>
              <a:t>J.J. DUBRAY</a:t>
            </a:r>
          </a:p>
          <a:p>
            <a:r>
              <a:rPr lang="en-AU" sz="3200" dirty="0" err="1" smtClean="0"/>
              <a:t>xgen.io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7804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7086" y="0"/>
            <a:ext cx="8294914" cy="6416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671" y="341313"/>
            <a:ext cx="10515600" cy="1325563"/>
          </a:xfrm>
        </p:spPr>
        <p:txBody>
          <a:bodyPr/>
          <a:lstStyle/>
          <a:p>
            <a:r>
              <a:rPr lang="en-AU" dirty="0" smtClean="0"/>
              <a:t>SCRUM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317805" y="6481350"/>
            <a:ext cx="1070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Source: </a:t>
            </a:r>
            <a:r>
              <a:rPr lang="en-AU" dirty="0"/>
              <a:t>http://</a:t>
            </a:r>
            <a:r>
              <a:rPr lang="en-AU" dirty="0" err="1"/>
              <a:t>www.bangkokpost.com</a:t>
            </a:r>
            <a:r>
              <a:rPr lang="en-AU" dirty="0"/>
              <a:t>/learning/advanced/1009037/footbridge-with-</a:t>
            </a:r>
            <a:r>
              <a:rPr lang="en-AU" dirty="0" err="1"/>
              <a:t>powerpole</a:t>
            </a:r>
            <a:r>
              <a:rPr lang="en-AU" dirty="0"/>
              <a:t>-through-it-fixed</a:t>
            </a:r>
          </a:p>
        </p:txBody>
      </p:sp>
      <p:sp>
        <p:nvSpPr>
          <p:cNvPr id="6" name="Oval 5"/>
          <p:cNvSpPr/>
          <p:nvPr/>
        </p:nvSpPr>
        <p:spPr>
          <a:xfrm>
            <a:off x="6893379" y="2253837"/>
            <a:ext cx="709385" cy="879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7411358" y="2693801"/>
            <a:ext cx="1014185" cy="10269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3048000" y="4094357"/>
            <a:ext cx="5377543" cy="156966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01010"/>
                </a:solidFill>
                <a:latin typeface="charis_silregular" charset="0"/>
              </a:rPr>
              <a:t>CONSTRUCTION HAD TO BE STARTED </a:t>
            </a:r>
            <a:r>
              <a:rPr lang="en-US" sz="3200" b="1">
                <a:solidFill>
                  <a:srgbClr val="101010"/>
                </a:solidFill>
                <a:latin typeface="charis_silregular" charset="0"/>
              </a:rPr>
              <a:t>OR </a:t>
            </a:r>
            <a:r>
              <a:rPr lang="en-US" sz="3200" b="1" smtClean="0">
                <a:solidFill>
                  <a:srgbClr val="101010"/>
                </a:solidFill>
                <a:latin typeface="charis_silregular" charset="0"/>
              </a:rPr>
              <a:t>BUILDER WOULD </a:t>
            </a:r>
            <a:r>
              <a:rPr lang="en-US" sz="3200" b="1" dirty="0">
                <a:solidFill>
                  <a:srgbClr val="101010"/>
                </a:solidFill>
                <a:latin typeface="charis_silregular" charset="0"/>
              </a:rPr>
              <a:t>BE FINED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88507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55661"/>
          </a:xfrm>
        </p:spPr>
        <p:txBody>
          <a:bodyPr/>
          <a:lstStyle/>
          <a:p>
            <a:r>
              <a:rPr lang="en-AU" dirty="0" smtClean="0"/>
              <a:t>Code Reuse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0" r="1339" b="6546"/>
          <a:stretch/>
        </p:blipFill>
        <p:spPr>
          <a:xfrm>
            <a:off x="4490356" y="0"/>
            <a:ext cx="7701643" cy="6878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AWS</a:t>
            </a:r>
            <a:br>
              <a:rPr lang="en-AU" dirty="0" smtClean="0"/>
            </a:br>
            <a:r>
              <a:rPr lang="en-AU" dirty="0" smtClean="0"/>
              <a:t>Outage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354" y="0"/>
            <a:ext cx="9020646" cy="60089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7510" y="2526361"/>
            <a:ext cx="4788490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en-US" sz="4000">
                <a:solidFill>
                  <a:srgbClr val="333333"/>
                </a:solidFill>
                <a:latin typeface="charis_silbold" charset="0"/>
              </a:rPr>
              <a:t>22-wheel truck </a:t>
            </a:r>
            <a:endParaRPr lang="en-US" sz="4000" smtClean="0">
              <a:solidFill>
                <a:srgbClr val="333333"/>
              </a:solidFill>
              <a:latin typeface="charis_silbold" charset="0"/>
            </a:endParaRPr>
          </a:p>
          <a:p>
            <a:pPr fontAlgn="base"/>
            <a:r>
              <a:rPr lang="en-US" sz="4000" dirty="0" smtClean="0">
                <a:solidFill>
                  <a:srgbClr val="333333"/>
                </a:solidFill>
                <a:latin typeface="charis_silbold" charset="0"/>
              </a:rPr>
              <a:t>downs </a:t>
            </a:r>
            <a:r>
              <a:rPr lang="en-US" sz="4000" dirty="0">
                <a:solidFill>
                  <a:srgbClr val="333333"/>
                </a:solidFill>
                <a:latin typeface="charis_silbold" charset="0"/>
              </a:rPr>
              <a:t>47 power poles</a:t>
            </a:r>
            <a:endParaRPr lang="en-US" sz="4000" b="0" i="0" u="none" strike="noStrike" dirty="0">
              <a:solidFill>
                <a:srgbClr val="333333"/>
              </a:solidFill>
              <a:effectLst/>
              <a:latin typeface="charis_sil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857" y="6351814"/>
            <a:ext cx="11581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Source: http://</a:t>
            </a:r>
            <a:r>
              <a:rPr lang="en-AU" sz="1400" dirty="0" err="1"/>
              <a:t>www.bangkokpost.com</a:t>
            </a:r>
            <a:r>
              <a:rPr lang="en-AU" sz="1400" dirty="0"/>
              <a:t>/learning/learning-from-news/641220/22-wheel-truck-downs-47-power-poles-18-wheeler-drags-12-year-old-to-death</a:t>
            </a:r>
          </a:p>
        </p:txBody>
      </p:sp>
    </p:spTree>
    <p:extLst>
      <p:ext uri="{BB962C8B-B14F-4D97-AF65-F5344CB8AC3E}">
        <p14:creationId xmlns:p14="http://schemas.microsoft.com/office/powerpoint/2010/main" val="103397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smtClean="0"/>
              <a:t>After some intense </a:t>
            </a:r>
            <a:br>
              <a:rPr lang="en-AU" dirty="0" smtClean="0"/>
            </a:br>
            <a:r>
              <a:rPr lang="en-AU" dirty="0" smtClean="0"/>
              <a:t>research …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5601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9574" y="880534"/>
            <a:ext cx="3683000" cy="32173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380907" y="211667"/>
            <a:ext cx="4631360" cy="64600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5469561" y="1854067"/>
            <a:ext cx="655310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dirty="0" smtClean="0"/>
              <a:t>Leading Web Frameworks like React and Angular</a:t>
            </a:r>
            <a:r>
              <a:rPr lang="en-AU" sz="3600" dirty="0"/>
              <a:t> </a:t>
            </a:r>
            <a:r>
              <a:rPr lang="en-AU" sz="3600" dirty="0" smtClean="0"/>
              <a:t>came up with component Model by </a:t>
            </a:r>
          </a:p>
          <a:p>
            <a:pPr marL="742950" indent="-742950">
              <a:buFont typeface="+mj-lt"/>
              <a:buAutoNum type="arabicPeriod"/>
            </a:pPr>
            <a:r>
              <a:rPr lang="en-AU" sz="3200" dirty="0" smtClean="0"/>
              <a:t>simply putting a box around the code we used to write</a:t>
            </a:r>
          </a:p>
          <a:p>
            <a:pPr marL="742950" indent="-742950">
              <a:buFont typeface="+mj-lt"/>
              <a:buAutoNum type="arabicPeriod"/>
            </a:pPr>
            <a:r>
              <a:rPr lang="en-AU" sz="3200" dirty="0" smtClean="0"/>
              <a:t>add a change detection mechanism to re-render components automatically each time their properties change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777067" y="4284134"/>
            <a:ext cx="2692494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04028" y="365125"/>
            <a:ext cx="1765532" cy="336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1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7866" y="1854199"/>
            <a:ext cx="9143999" cy="1365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 smtClean="0">
                <a:latin typeface="Impact" charset="0"/>
                <a:ea typeface="Impact" charset="0"/>
                <a:cs typeface="Impact" charset="0"/>
              </a:rPr>
              <a:t>Introducing</a:t>
            </a:r>
            <a:endParaRPr lang="en-AU" sz="60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7866" y="3930647"/>
            <a:ext cx="9143999" cy="1365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dirty="0" smtClean="0">
                <a:latin typeface="Impact" charset="0"/>
                <a:ea typeface="Impact" charset="0"/>
                <a:cs typeface="Impact" charset="0"/>
              </a:rPr>
              <a:t>Functional </a:t>
            </a:r>
            <a:r>
              <a:rPr lang="en-AU" sz="4800" smtClean="0">
                <a:latin typeface="Impact" charset="0"/>
                <a:ea typeface="Impact" charset="0"/>
                <a:cs typeface="Impact" charset="0"/>
              </a:rPr>
              <a:t>Reactive Programming</a:t>
            </a:r>
            <a:endParaRPr lang="en-AU" sz="48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73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Functional Reactive Programming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The main idea of FRP is to build programs in a declarative only way, by defining [event] streams, how they are linked together and what happens if a new stream value arrives over time</a:t>
            </a:r>
            <a:r>
              <a:rPr lang="en-AU" sz="4000" dirty="0" smtClean="0"/>
              <a:t>.</a:t>
            </a:r>
            <a:endParaRPr lang="en-AU" sz="4000" dirty="0"/>
          </a:p>
        </p:txBody>
      </p:sp>
      <p:sp>
        <p:nvSpPr>
          <p:cNvPr id="4" name="Rectangle 3"/>
          <p:cNvSpPr/>
          <p:nvPr/>
        </p:nvSpPr>
        <p:spPr>
          <a:xfrm>
            <a:off x="678870" y="5844450"/>
            <a:ext cx="10965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hlinkClick r:id="rId2"/>
              </a:rPr>
              <a:t>Source: http</a:t>
            </a:r>
            <a:r>
              <a:rPr lang="en-AU" dirty="0">
                <a:hlinkClick r:id="rId2"/>
              </a:rPr>
              <a:t>://blog.jhades.org/functional-reactive-programming-for-angular-2-developers-rxjs-and-observables/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78870" y="6170010"/>
            <a:ext cx="716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Jennifer </a:t>
            </a:r>
            <a:r>
              <a:rPr lang="en-AU" dirty="0" err="1" smtClean="0"/>
              <a:t>Paykin</a:t>
            </a:r>
            <a:r>
              <a:rPr lang="en-AU" dirty="0"/>
              <a:t> </a:t>
            </a:r>
            <a:r>
              <a:rPr lang="en-AU" dirty="0" smtClean="0">
                <a:hlinkClick r:id="rId3"/>
              </a:rPr>
              <a:t>http</a:t>
            </a:r>
            <a:r>
              <a:rPr lang="en-AU" dirty="0">
                <a:hlinkClick r:id="rId3"/>
              </a:rPr>
              <a:t>://www.cis.upenn.edu/~</a:t>
            </a:r>
            <a:r>
              <a:rPr lang="en-AU" dirty="0" smtClean="0">
                <a:hlinkClick r:id="rId3"/>
              </a:rPr>
              <a:t>jpaykin/papers/pkz_LTTT.pdf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… BUT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16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FRP programs are purely </a:t>
            </a:r>
            <a:r>
              <a:rPr lang="en-US" sz="3200" dirty="0" smtClean="0"/>
              <a:t>functional</a:t>
            </a:r>
          </a:p>
          <a:p>
            <a:pPr lvl="1"/>
            <a:r>
              <a:rPr lang="en-US" sz="3600" dirty="0" smtClean="0">
                <a:solidFill>
                  <a:srgbClr val="FF0000"/>
                </a:solidFill>
              </a:rPr>
              <a:t>which </a:t>
            </a:r>
            <a:r>
              <a:rPr lang="en-US" sz="3600" dirty="0">
                <a:solidFill>
                  <a:srgbClr val="FF0000"/>
                </a:solidFill>
              </a:rPr>
              <a:t>alleviates the problems of synchronizing state with </a:t>
            </a:r>
            <a:r>
              <a:rPr lang="en-US" sz="3600" dirty="0" smtClean="0">
                <a:solidFill>
                  <a:srgbClr val="FF0000"/>
                </a:solidFill>
              </a:rPr>
              <a:t>behavior</a:t>
            </a:r>
            <a:endParaRPr lang="en-AU" sz="3600" dirty="0"/>
          </a:p>
          <a:p>
            <a:pPr lvl="1"/>
            <a:r>
              <a:rPr lang="en-AU" sz="3600" dirty="0" smtClean="0">
                <a:solidFill>
                  <a:srgbClr val="FF0000"/>
                </a:solidFill>
              </a:rPr>
              <a:t>[They] can </a:t>
            </a:r>
            <a:r>
              <a:rPr lang="en-AU" sz="3600" dirty="0">
                <a:solidFill>
                  <a:srgbClr val="FF0000"/>
                </a:solidFill>
              </a:rPr>
              <a:t>be built with very little to no application state variables, which are in general a source of errors. </a:t>
            </a:r>
          </a:p>
          <a:p>
            <a:pPr lvl="2"/>
            <a:r>
              <a:rPr lang="en-AU" sz="2800" dirty="0"/>
              <a:t>To make it clearer: the application </a:t>
            </a:r>
            <a:r>
              <a:rPr lang="en-AU" sz="2800" i="1" dirty="0"/>
              <a:t>does</a:t>
            </a:r>
            <a:r>
              <a:rPr lang="en-AU" sz="2800" dirty="0"/>
              <a:t> have state, but that state its typically stored on certain streams or in the DOM, not on the application code itself.</a:t>
            </a:r>
            <a:endParaRPr lang="en-AU" dirty="0"/>
          </a:p>
          <a:p>
            <a:endParaRPr lang="en-AU" sz="3200" dirty="0"/>
          </a:p>
        </p:txBody>
      </p:sp>
      <p:sp>
        <p:nvSpPr>
          <p:cNvPr id="4" name="Rectangle 3"/>
          <p:cNvSpPr/>
          <p:nvPr/>
        </p:nvSpPr>
        <p:spPr>
          <a:xfrm>
            <a:off x="1834243" y="6119336"/>
            <a:ext cx="10965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smtClean="0">
                <a:hlinkClick r:id="rId2"/>
              </a:rPr>
              <a:t>Source: http</a:t>
            </a:r>
            <a:r>
              <a:rPr lang="en-AU" sz="1600" dirty="0">
                <a:hlinkClick r:id="rId2"/>
              </a:rPr>
              <a:t>://blog.jhades.org/functional-reactive-programming-for-angular-2-developers-rxjs-and-observables/</a:t>
            </a:r>
            <a:endParaRPr lang="en-A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834243" y="6444896"/>
            <a:ext cx="6289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Jennifer </a:t>
            </a:r>
            <a:r>
              <a:rPr lang="en-AU" sz="1600" dirty="0" err="1" smtClean="0"/>
              <a:t>Paykin</a:t>
            </a:r>
            <a:r>
              <a:rPr lang="en-AU" sz="1600" dirty="0"/>
              <a:t> </a:t>
            </a:r>
            <a:r>
              <a:rPr lang="en-AU" sz="1600" dirty="0" smtClean="0">
                <a:hlinkClick r:id="rId3"/>
              </a:rPr>
              <a:t>http</a:t>
            </a:r>
            <a:r>
              <a:rPr lang="en-AU" sz="1600" dirty="0">
                <a:hlinkClick r:id="rId3"/>
              </a:rPr>
              <a:t>://www.cis.upenn.edu/~</a:t>
            </a:r>
            <a:r>
              <a:rPr lang="en-AU" sz="1600" dirty="0" smtClean="0">
                <a:hlinkClick r:id="rId3"/>
              </a:rPr>
              <a:t>jpaykin/papers/pkz_LTTT.pdf</a:t>
            </a:r>
            <a:r>
              <a:rPr lang="en-AU" sz="1600" dirty="0" smtClean="0"/>
              <a:t> </a:t>
            </a:r>
            <a:endParaRPr lang="en-A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CiGfbmlU4AEUZGH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1545" y="651641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4" y="5528440"/>
            <a:ext cx="6027075" cy="10801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86400" y="766482"/>
            <a:ext cx="5109882" cy="463923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7088619" y="5643282"/>
            <a:ext cx="42867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dirty="0" smtClean="0"/>
              <a:t>Source: https</a:t>
            </a:r>
            <a:r>
              <a:rPr lang="en-AU" sz="1100" dirty="0"/>
              <a:t>://</a:t>
            </a:r>
            <a:r>
              <a:rPr lang="en-AU" sz="1100" dirty="0" err="1"/>
              <a:t>twitter.com</a:t>
            </a:r>
            <a:r>
              <a:rPr lang="en-AU" sz="1100" dirty="0"/>
              <a:t>/</a:t>
            </a:r>
            <a:r>
              <a:rPr lang="en-AU" sz="1100" dirty="0" err="1"/>
              <a:t>sstephenson</a:t>
            </a:r>
            <a:r>
              <a:rPr lang="en-AU" sz="1100" dirty="0"/>
              <a:t>/status/730039913052176384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Semantics Matter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49" y="2809419"/>
            <a:ext cx="4882244" cy="2040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5553" y="6099507"/>
            <a:ext cx="5334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Source: Lee Byron, Immutable User Interfaces</a:t>
            </a:r>
          </a:p>
          <a:p>
            <a:r>
              <a:rPr lang="pt-BR" u="sng" dirty="0" smtClean="0">
                <a:hlinkClick r:id="rId3"/>
              </a:rPr>
              <a:t>https</a:t>
            </a:r>
            <a:r>
              <a:rPr lang="pt-BR" u="sng" dirty="0">
                <a:hlinkClick r:id="rId3"/>
              </a:rPr>
              <a:t>://vimeo.com/album/3953264/video/166790294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20885" y="1987664"/>
            <a:ext cx="3657600" cy="3670637"/>
            <a:chOff x="3820885" y="1987664"/>
            <a:chExt cx="3657600" cy="367063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820885" y="2000701"/>
              <a:ext cx="3657600" cy="36576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20885" y="1987664"/>
              <a:ext cx="3657600" cy="36576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50" y="1350001"/>
            <a:ext cx="6349605" cy="47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smtClean="0"/>
              <a:t>Angular2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7881138" y="2495992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Template</a:t>
            </a:r>
            <a:endParaRPr lang="en-AU" dirty="0"/>
          </a:p>
        </p:txBody>
      </p:sp>
      <p:cxnSp>
        <p:nvCxnSpPr>
          <p:cNvPr id="23" name="Straight Arrow Connector 22"/>
          <p:cNvCxnSpPr>
            <a:endCxn id="10" idx="1"/>
          </p:cNvCxnSpPr>
          <p:nvPr/>
        </p:nvCxnSpPr>
        <p:spPr>
          <a:xfrm>
            <a:off x="6562899" y="2710738"/>
            <a:ext cx="13182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296969" y="2738112"/>
            <a:ext cx="1344607" cy="626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Event</a:t>
            </a:r>
            <a:endParaRPr lang="en-AU" dirty="0"/>
          </a:p>
        </p:txBody>
      </p:sp>
      <p:sp>
        <p:nvSpPr>
          <p:cNvPr id="49" name="Rectangle 48"/>
          <p:cNvSpPr/>
          <p:nvPr/>
        </p:nvSpPr>
        <p:spPr>
          <a:xfrm>
            <a:off x="1296969" y="4121570"/>
            <a:ext cx="1344607" cy="626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Event</a:t>
            </a:r>
            <a:endParaRPr lang="en-AU" dirty="0"/>
          </a:p>
        </p:txBody>
      </p:sp>
      <p:cxnSp>
        <p:nvCxnSpPr>
          <p:cNvPr id="51" name="Straight Arrow Connector 50"/>
          <p:cNvCxnSpPr>
            <a:stCxn id="48" idx="3"/>
            <a:endCxn id="34" idx="1"/>
          </p:cNvCxnSpPr>
          <p:nvPr/>
        </p:nvCxnSpPr>
        <p:spPr>
          <a:xfrm flipV="1">
            <a:off x="2641576" y="2689236"/>
            <a:ext cx="2523149" cy="36233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9" idx="3"/>
            <a:endCxn id="39" idx="1"/>
          </p:cNvCxnSpPr>
          <p:nvPr/>
        </p:nvCxnSpPr>
        <p:spPr>
          <a:xfrm flipV="1">
            <a:off x="2641576" y="4261114"/>
            <a:ext cx="2552212" cy="17391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164725" y="2474489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Component</a:t>
            </a:r>
            <a:endParaRPr lang="en-AU" dirty="0"/>
          </a:p>
        </p:txBody>
      </p:sp>
      <p:sp>
        <p:nvSpPr>
          <p:cNvPr id="38" name="Rectangle 37"/>
          <p:cNvSpPr/>
          <p:nvPr/>
        </p:nvSpPr>
        <p:spPr>
          <a:xfrm>
            <a:off x="5943144" y="3234437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Component</a:t>
            </a:r>
            <a:endParaRPr lang="en-AU" dirty="0"/>
          </a:p>
        </p:txBody>
      </p:sp>
      <p:sp>
        <p:nvSpPr>
          <p:cNvPr id="39" name="Rectangle 38"/>
          <p:cNvSpPr/>
          <p:nvPr/>
        </p:nvSpPr>
        <p:spPr>
          <a:xfrm>
            <a:off x="5193788" y="4046367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Component</a:t>
            </a:r>
            <a:endParaRPr lang="en-AU" dirty="0"/>
          </a:p>
        </p:txBody>
      </p:sp>
      <p:sp>
        <p:nvSpPr>
          <p:cNvPr id="40" name="Rectangle 39"/>
          <p:cNvSpPr/>
          <p:nvPr/>
        </p:nvSpPr>
        <p:spPr>
          <a:xfrm>
            <a:off x="5205154" y="4828841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Component</a:t>
            </a:r>
            <a:endParaRPr lang="en-AU" dirty="0"/>
          </a:p>
        </p:txBody>
      </p:sp>
      <p:sp>
        <p:nvSpPr>
          <p:cNvPr id="43" name="Rectangle 42"/>
          <p:cNvSpPr/>
          <p:nvPr/>
        </p:nvSpPr>
        <p:spPr>
          <a:xfrm>
            <a:off x="7840709" y="3229145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Template</a:t>
            </a:r>
            <a:endParaRPr lang="en-AU" dirty="0"/>
          </a:p>
        </p:txBody>
      </p:sp>
      <p:cxnSp>
        <p:nvCxnSpPr>
          <p:cNvPr id="44" name="Straight Arrow Connector 43"/>
          <p:cNvCxnSpPr>
            <a:stCxn id="38" idx="3"/>
            <a:endCxn id="43" idx="1"/>
          </p:cNvCxnSpPr>
          <p:nvPr/>
        </p:nvCxnSpPr>
        <p:spPr>
          <a:xfrm flipV="1">
            <a:off x="7300889" y="3443892"/>
            <a:ext cx="539820" cy="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863903" y="4101070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Template</a:t>
            </a:r>
            <a:endParaRPr lang="en-AU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545664" y="4315816"/>
            <a:ext cx="13182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881138" y="4828840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Template</a:t>
            </a:r>
            <a:endParaRPr lang="en-AU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562899" y="5043586"/>
            <a:ext cx="13182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264637" y="1704385"/>
            <a:ext cx="195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smtClean="0"/>
              <a:t>reactive()</a:t>
            </a:r>
            <a:endParaRPr lang="en-AU" sz="3600" dirty="0"/>
          </a:p>
        </p:txBody>
      </p:sp>
      <p:cxnSp>
        <p:nvCxnSpPr>
          <p:cNvPr id="5" name="Straight Connector 4"/>
          <p:cNvCxnSpPr>
            <a:endCxn id="38" idx="0"/>
          </p:cNvCxnSpPr>
          <p:nvPr/>
        </p:nvCxnSpPr>
        <p:spPr>
          <a:xfrm>
            <a:off x="5943144" y="2916353"/>
            <a:ext cx="678873" cy="3180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643764" y="2916353"/>
            <a:ext cx="263606" cy="11236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9" idx="2"/>
          </p:cNvCxnSpPr>
          <p:nvPr/>
        </p:nvCxnSpPr>
        <p:spPr>
          <a:xfrm flipH="1">
            <a:off x="5872660" y="4475860"/>
            <a:ext cx="1" cy="3529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245981" y="2344942"/>
            <a:ext cx="3319106" cy="320227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9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96" y="1800949"/>
            <a:ext cx="8331573" cy="49087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210627" y="1773254"/>
            <a:ext cx="1155806" cy="4311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7886230" y="2715349"/>
            <a:ext cx="1945341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857376" y="3586419"/>
            <a:ext cx="1134036" cy="6140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1323784" y="2272181"/>
            <a:ext cx="567170" cy="4437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smtClean="0"/>
              <a:t>GUIs have become just a Node in a Dynamic Distributed System</a:t>
            </a:r>
            <a:endParaRPr lang="en-AU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972586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your </a:t>
            </a:r>
            <a:r>
              <a:rPr lang="en-US" dirty="0"/>
              <a:t>friends</a:t>
            </a:r>
            <a:r>
              <a:rPr lang="en-US" dirty="0" smtClean="0"/>
              <a:t>, 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players 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your watch</a:t>
            </a:r>
          </a:p>
          <a:p>
            <a:pPr marL="228600" lvl="1">
              <a:spcBef>
                <a:spcPts val="1000"/>
              </a:spcBef>
            </a:pPr>
            <a:r>
              <a:rPr lang="en-US" dirty="0" err="1" smtClean="0"/>
              <a:t>IoT</a:t>
            </a:r>
            <a:r>
              <a:rPr lang="en-US" dirty="0" smtClean="0"/>
              <a:t> sensors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…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460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loud 33"/>
          <p:cNvSpPr/>
          <p:nvPr/>
        </p:nvSpPr>
        <p:spPr>
          <a:xfrm>
            <a:off x="710799" y="2358304"/>
            <a:ext cx="5110149" cy="355885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err="1" smtClean="0"/>
              <a:t>MobX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274783" y="2209907"/>
            <a:ext cx="1357745" cy="297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Observable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7519218" y="2369126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Computable</a:t>
            </a:r>
            <a:endParaRPr lang="en-AU" dirty="0"/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6632528" y="2358843"/>
            <a:ext cx="886690" cy="22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876963" y="2583870"/>
            <a:ext cx="6373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514272" y="2369126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Reaction</a:t>
            </a:r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7519218" y="2854034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Computable</a:t>
            </a:r>
            <a:endParaRPr lang="en-AU" dirty="0"/>
          </a:p>
        </p:txBody>
      </p:sp>
      <p:cxnSp>
        <p:nvCxnSpPr>
          <p:cNvPr id="18" name="Straight Arrow Connector 17"/>
          <p:cNvCxnSpPr>
            <a:stCxn id="28" idx="3"/>
          </p:cNvCxnSpPr>
          <p:nvPr/>
        </p:nvCxnSpPr>
        <p:spPr>
          <a:xfrm>
            <a:off x="6632528" y="2732806"/>
            <a:ext cx="886690" cy="335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19218" y="3324870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Computable</a:t>
            </a:r>
            <a:endParaRPr lang="en-AU" dirty="0"/>
          </a:p>
        </p:txBody>
      </p:sp>
      <p:cxnSp>
        <p:nvCxnSpPr>
          <p:cNvPr id="21" name="Straight Arrow Connector 20"/>
          <p:cNvCxnSpPr>
            <a:stCxn id="30" idx="3"/>
            <a:endCxn id="17" idx="1"/>
          </p:cNvCxnSpPr>
          <p:nvPr/>
        </p:nvCxnSpPr>
        <p:spPr>
          <a:xfrm flipV="1">
            <a:off x="6632528" y="3068781"/>
            <a:ext cx="886690" cy="370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514272" y="3324870"/>
            <a:ext cx="1357745" cy="42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Reaction</a:t>
            </a:r>
            <a:endParaRPr lang="en-AU" dirty="0"/>
          </a:p>
        </p:txBody>
      </p:sp>
      <p:cxnSp>
        <p:nvCxnSpPr>
          <p:cNvPr id="23" name="Straight Arrow Connector 22"/>
          <p:cNvCxnSpPr>
            <a:endCxn id="10" idx="1"/>
          </p:cNvCxnSpPr>
          <p:nvPr/>
        </p:nvCxnSpPr>
        <p:spPr>
          <a:xfrm flipV="1">
            <a:off x="8890816" y="2583873"/>
            <a:ext cx="623456" cy="48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876961" y="3539614"/>
            <a:ext cx="6373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274783" y="2583870"/>
            <a:ext cx="1357745" cy="297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Observable</a:t>
            </a:r>
            <a:endParaRPr lang="en-AU" dirty="0"/>
          </a:p>
        </p:txBody>
      </p:sp>
      <p:sp>
        <p:nvSpPr>
          <p:cNvPr id="29" name="Rectangle 28"/>
          <p:cNvSpPr/>
          <p:nvPr/>
        </p:nvSpPr>
        <p:spPr>
          <a:xfrm>
            <a:off x="5260928" y="2937162"/>
            <a:ext cx="1357745" cy="297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Observable</a:t>
            </a:r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5274783" y="3290454"/>
            <a:ext cx="1357745" cy="297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Observable</a:t>
            </a:r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5260928" y="3664417"/>
            <a:ext cx="1357745" cy="297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Observable</a:t>
            </a:r>
            <a:endParaRPr lang="en-AU" dirty="0"/>
          </a:p>
        </p:txBody>
      </p:sp>
      <p:cxnSp>
        <p:nvCxnSpPr>
          <p:cNvPr id="33" name="Straight Arrow Connector 32"/>
          <p:cNvCxnSpPr>
            <a:stCxn id="5" idx="3"/>
            <a:endCxn id="17" idx="1"/>
          </p:cNvCxnSpPr>
          <p:nvPr/>
        </p:nvCxnSpPr>
        <p:spPr>
          <a:xfrm>
            <a:off x="6632528" y="2358843"/>
            <a:ext cx="886690" cy="70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3"/>
            <a:endCxn id="17" idx="1"/>
          </p:cNvCxnSpPr>
          <p:nvPr/>
        </p:nvCxnSpPr>
        <p:spPr>
          <a:xfrm flipV="1">
            <a:off x="6618673" y="3068781"/>
            <a:ext cx="900545" cy="1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1" idx="3"/>
            <a:endCxn id="20" idx="1"/>
          </p:cNvCxnSpPr>
          <p:nvPr/>
        </p:nvCxnSpPr>
        <p:spPr>
          <a:xfrm flipV="1">
            <a:off x="6618673" y="3539617"/>
            <a:ext cx="900545" cy="27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32856" y="2113094"/>
            <a:ext cx="5974691" cy="199060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966847" y="2358304"/>
            <a:ext cx="1344607" cy="626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Action</a:t>
            </a:r>
          </a:p>
          <a:p>
            <a:pPr algn="ctr"/>
            <a:r>
              <a:rPr lang="en-AU" dirty="0" smtClean="0"/>
              <a:t>(Mutation)</a:t>
            </a:r>
            <a:endParaRPr lang="en-AU" dirty="0"/>
          </a:p>
        </p:txBody>
      </p:sp>
      <p:sp>
        <p:nvSpPr>
          <p:cNvPr id="49" name="Rectangle 48"/>
          <p:cNvSpPr/>
          <p:nvPr/>
        </p:nvSpPr>
        <p:spPr>
          <a:xfrm>
            <a:off x="2949696" y="3319029"/>
            <a:ext cx="1344607" cy="626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Action</a:t>
            </a:r>
          </a:p>
          <a:p>
            <a:pPr algn="ctr"/>
            <a:r>
              <a:rPr lang="en-AU" dirty="0" smtClean="0"/>
              <a:t>(Mutation)</a:t>
            </a:r>
            <a:endParaRPr lang="en-AU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282804" y="2700063"/>
            <a:ext cx="927217" cy="1017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290432" y="3604192"/>
            <a:ext cx="919589" cy="123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5420" y="1576081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smtClean="0"/>
              <a:t>functional()</a:t>
            </a:r>
            <a:endParaRPr lang="en-AU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8125797" y="1359391"/>
            <a:ext cx="195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smtClean="0"/>
              <a:t>reactive()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5832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/>
          <p:cNvSpPr/>
          <p:nvPr/>
        </p:nvSpPr>
        <p:spPr>
          <a:xfrm>
            <a:off x="5615529" y="3699165"/>
            <a:ext cx="2226148" cy="163202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AU" dirty="0" err="1" smtClean="0">
                <a:solidFill>
                  <a:schemeClr val="bg1">
                    <a:lumMod val="65000"/>
                  </a:schemeClr>
                </a:solidFill>
              </a:rPr>
              <a:t>Thunks</a:t>
            </a:r>
            <a:endParaRPr lang="en-AU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Sagas</a:t>
            </a:r>
          </a:p>
          <a:p>
            <a:pPr algn="ctr"/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smtClean="0"/>
              <a:t>React/Redux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6165278" y="2341419"/>
            <a:ext cx="1357745" cy="1593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Reducer</a:t>
            </a:r>
          </a:p>
          <a:p>
            <a:pPr algn="ctr"/>
            <a:r>
              <a:rPr lang="en-AU" dirty="0" smtClean="0"/>
              <a:t>(Action + Mutation)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8160332" y="2826327"/>
            <a:ext cx="1357745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Store</a:t>
            </a:r>
            <a:endParaRPr lang="en-AU" dirty="0"/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7523023" y="3138055"/>
            <a:ext cx="6373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9518077" y="3138054"/>
            <a:ext cx="6373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155386" y="2826327"/>
            <a:ext cx="1357745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View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5665782" y="1695088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smtClean="0"/>
              <a:t>functional()</a:t>
            </a:r>
            <a:endParaRPr lang="en-AU" sz="3600" dirty="0"/>
          </a:p>
        </p:txBody>
      </p:sp>
      <p:sp>
        <p:nvSpPr>
          <p:cNvPr id="12" name="Rectangle 11"/>
          <p:cNvSpPr/>
          <p:nvPr/>
        </p:nvSpPr>
        <p:spPr>
          <a:xfrm>
            <a:off x="7994078" y="2576946"/>
            <a:ext cx="3726873" cy="114992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8941905" y="1781724"/>
            <a:ext cx="195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smtClean="0"/>
              <a:t>reactive()</a:t>
            </a:r>
            <a:endParaRPr lang="en-AU" sz="3600" dirty="0"/>
          </a:p>
        </p:txBody>
      </p:sp>
      <p:sp>
        <p:nvSpPr>
          <p:cNvPr id="15" name="Rectangle 14"/>
          <p:cNvSpPr/>
          <p:nvPr/>
        </p:nvSpPr>
        <p:spPr>
          <a:xfrm>
            <a:off x="510640" y="2347048"/>
            <a:ext cx="1025236" cy="626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Action</a:t>
            </a:r>
          </a:p>
          <a:p>
            <a:pPr algn="ctr"/>
            <a:r>
              <a:rPr lang="en-AU" dirty="0" smtClean="0"/>
              <a:t>(Intent)</a:t>
            </a:r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510640" y="3307773"/>
            <a:ext cx="1025236" cy="626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Action</a:t>
            </a:r>
            <a:br>
              <a:rPr lang="en-AU" smtClean="0"/>
            </a:br>
            <a:r>
              <a:rPr lang="en-AU" smtClean="0"/>
              <a:t>(Intent)</a:t>
            </a:r>
            <a:endParaRPr lang="en-AU" dirty="0"/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 flipV="1">
            <a:off x="1535876" y="2660507"/>
            <a:ext cx="46294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543504" y="3564636"/>
            <a:ext cx="46294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8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smtClean="0"/>
              <a:t>Elm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6373091" y="2341419"/>
            <a:ext cx="1357745" cy="1593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Update</a:t>
            </a:r>
            <a:br>
              <a:rPr lang="en-AU" dirty="0" smtClean="0"/>
            </a:br>
            <a:r>
              <a:rPr lang="en-AU" dirty="0" smtClean="0"/>
              <a:t>(Mutation)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10210800" y="2826327"/>
            <a:ext cx="1357745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View</a:t>
            </a:r>
            <a:endParaRPr lang="en-AU" dirty="0"/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7730836" y="3138055"/>
            <a:ext cx="24799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368145" y="3653242"/>
            <a:ext cx="1357745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Command</a:t>
            </a:r>
            <a:endParaRPr lang="en-AU" dirty="0" smtClean="0"/>
          </a:p>
          <a:p>
            <a:pPr algn="ctr"/>
            <a:r>
              <a:rPr lang="en-AU" dirty="0" smtClean="0"/>
              <a:t>(Action)</a:t>
            </a:r>
            <a:endParaRPr lang="en-AU" dirty="0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7730836" y="3138056"/>
            <a:ext cx="637309" cy="82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1" idx="2"/>
            <a:endCxn id="5" idx="2"/>
          </p:cNvCxnSpPr>
          <p:nvPr/>
        </p:nvCxnSpPr>
        <p:spPr>
          <a:xfrm rot="5400000" flipH="1">
            <a:off x="7878488" y="3108168"/>
            <a:ext cx="342005" cy="1995054"/>
          </a:xfrm>
          <a:prstGeom prst="bentConnector3">
            <a:avLst>
              <a:gd name="adj1" fmla="val -668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45127" y="2488623"/>
            <a:ext cx="1440874" cy="48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Subscription</a:t>
            </a:r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838200" y="3205595"/>
            <a:ext cx="1440874" cy="48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Subscription</a:t>
            </a:r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9892147" y="2673926"/>
            <a:ext cx="2036624" cy="9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/>
          <p:cNvSpPr txBox="1"/>
          <p:nvPr/>
        </p:nvSpPr>
        <p:spPr>
          <a:xfrm>
            <a:off x="6803265" y="6386945"/>
            <a:ext cx="512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Source: https://</a:t>
            </a:r>
            <a:r>
              <a:rPr lang="en-AU" sz="1400" dirty="0" err="1"/>
              <a:t>www.gitbook.com</a:t>
            </a:r>
            <a:r>
              <a:rPr lang="en-AU" sz="1400" dirty="0"/>
              <a:t>/book/</a:t>
            </a:r>
            <a:r>
              <a:rPr lang="en-AU" sz="1400" dirty="0" err="1"/>
              <a:t>sporto</a:t>
            </a:r>
            <a:r>
              <a:rPr lang="en-AU" sz="1400" dirty="0"/>
              <a:t>/elm-tutorial/details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535876" y="2660509"/>
            <a:ext cx="4837215" cy="134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543504" y="3551513"/>
            <a:ext cx="4829587" cy="13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70617" y="4449482"/>
            <a:ext cx="1357745" cy="395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Task</a:t>
            </a:r>
            <a:endParaRPr lang="en-AU" dirty="0"/>
          </a:p>
        </p:txBody>
      </p:sp>
      <p:sp>
        <p:nvSpPr>
          <p:cNvPr id="23" name="Rectangle 22"/>
          <p:cNvSpPr/>
          <p:nvPr/>
        </p:nvSpPr>
        <p:spPr>
          <a:xfrm>
            <a:off x="7370617" y="4935285"/>
            <a:ext cx="1357745" cy="395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Task</a:t>
            </a:r>
            <a:endParaRPr lang="en-AU" dirty="0"/>
          </a:p>
        </p:txBody>
      </p:sp>
      <p:sp>
        <p:nvSpPr>
          <p:cNvPr id="24" name="Rectangle 23"/>
          <p:cNvSpPr/>
          <p:nvPr/>
        </p:nvSpPr>
        <p:spPr>
          <a:xfrm>
            <a:off x="7370617" y="5408822"/>
            <a:ext cx="1357745" cy="395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Task</a:t>
            </a:r>
            <a:endParaRPr lang="en-AU" dirty="0"/>
          </a:p>
        </p:txBody>
      </p:sp>
      <p:sp>
        <p:nvSpPr>
          <p:cNvPr id="25" name="TextBox 24"/>
          <p:cNvSpPr txBox="1"/>
          <p:nvPr/>
        </p:nvSpPr>
        <p:spPr>
          <a:xfrm>
            <a:off x="5873595" y="1711108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smtClean="0"/>
              <a:t>functional()</a:t>
            </a:r>
            <a:endParaRPr lang="en-AU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9931953" y="1987975"/>
            <a:ext cx="195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smtClean="0"/>
              <a:t>reactive()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0012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err="1" smtClean="0"/>
              <a:t>Cycle.js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1220848" y="2806517"/>
            <a:ext cx="1357745" cy="263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Intent$</a:t>
            </a:r>
            <a:endParaRPr lang="en-AU" dirty="0"/>
          </a:p>
        </p:txBody>
      </p:sp>
      <p:cxnSp>
        <p:nvCxnSpPr>
          <p:cNvPr id="8" name="Straight Arrow Connector 7"/>
          <p:cNvCxnSpPr>
            <a:stCxn id="5" idx="3"/>
            <a:endCxn id="11" idx="1"/>
          </p:cNvCxnSpPr>
          <p:nvPr/>
        </p:nvCxnSpPr>
        <p:spPr>
          <a:xfrm flipV="1">
            <a:off x="2578593" y="2937646"/>
            <a:ext cx="3758541" cy="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20847" y="3433600"/>
            <a:ext cx="1357745" cy="263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Intent$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37134" y="2806028"/>
            <a:ext cx="1357745" cy="263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Model$</a:t>
            </a:r>
            <a:endParaRPr lang="en-AU" dirty="0"/>
          </a:p>
        </p:txBody>
      </p:sp>
      <p:sp>
        <p:nvSpPr>
          <p:cNvPr id="12" name="Rectangle 11"/>
          <p:cNvSpPr/>
          <p:nvPr/>
        </p:nvSpPr>
        <p:spPr>
          <a:xfrm>
            <a:off x="1220846" y="4484043"/>
            <a:ext cx="1357745" cy="263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Intent$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18369" y="3786304"/>
            <a:ext cx="1357745" cy="311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Driver</a:t>
            </a:r>
            <a:endParaRPr lang="en-AU" dirty="0"/>
          </a:p>
        </p:txBody>
      </p:sp>
      <p:cxnSp>
        <p:nvCxnSpPr>
          <p:cNvPr id="14" name="Straight Arrow Connector 13"/>
          <p:cNvCxnSpPr>
            <a:stCxn id="10" idx="3"/>
            <a:endCxn id="11" idx="1"/>
          </p:cNvCxnSpPr>
          <p:nvPr/>
        </p:nvCxnSpPr>
        <p:spPr>
          <a:xfrm flipV="1">
            <a:off x="2578592" y="2937646"/>
            <a:ext cx="3758542" cy="6275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9" idx="2"/>
            <a:endCxn id="13" idx="0"/>
          </p:cNvCxnSpPr>
          <p:nvPr/>
        </p:nvCxnSpPr>
        <p:spPr>
          <a:xfrm>
            <a:off x="9133113" y="3248819"/>
            <a:ext cx="464129" cy="537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3" idx="3"/>
            <a:endCxn id="12" idx="1"/>
          </p:cNvCxnSpPr>
          <p:nvPr/>
        </p:nvCxnSpPr>
        <p:spPr>
          <a:xfrm flipH="1">
            <a:off x="1220846" y="3942168"/>
            <a:ext cx="9055268" cy="673493"/>
          </a:xfrm>
          <a:prstGeom prst="bentConnector5">
            <a:avLst>
              <a:gd name="adj1" fmla="val -2524"/>
              <a:gd name="adj2" fmla="val 155244"/>
              <a:gd name="adj3" fmla="val 10486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454240" y="2625364"/>
            <a:ext cx="1357745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View$</a:t>
            </a:r>
            <a:endParaRPr lang="en-AU" dirty="0"/>
          </a:p>
        </p:txBody>
      </p:sp>
      <p:cxnSp>
        <p:nvCxnSpPr>
          <p:cNvPr id="30" name="Straight Arrow Connector 29"/>
          <p:cNvCxnSpPr>
            <a:stCxn id="11" idx="3"/>
            <a:endCxn id="29" idx="1"/>
          </p:cNvCxnSpPr>
          <p:nvPr/>
        </p:nvCxnSpPr>
        <p:spPr>
          <a:xfrm flipV="1">
            <a:off x="7694879" y="2937092"/>
            <a:ext cx="759361" cy="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2" idx="3"/>
            <a:endCxn id="11" idx="1"/>
          </p:cNvCxnSpPr>
          <p:nvPr/>
        </p:nvCxnSpPr>
        <p:spPr>
          <a:xfrm flipV="1">
            <a:off x="2578591" y="2937646"/>
            <a:ext cx="3758543" cy="1678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348348" y="3421533"/>
            <a:ext cx="1357745" cy="311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Driver</a:t>
            </a:r>
            <a:endParaRPr lang="en-AU" dirty="0"/>
          </a:p>
        </p:txBody>
      </p:sp>
      <p:cxnSp>
        <p:nvCxnSpPr>
          <p:cNvPr id="53" name="Straight Arrow Connector 52"/>
          <p:cNvCxnSpPr>
            <a:stCxn id="11" idx="2"/>
            <a:endCxn id="52" idx="0"/>
          </p:cNvCxnSpPr>
          <p:nvPr/>
        </p:nvCxnSpPr>
        <p:spPr>
          <a:xfrm>
            <a:off x="7016007" y="3069264"/>
            <a:ext cx="11214" cy="352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H="1" flipV="1">
            <a:off x="1220847" y="3565218"/>
            <a:ext cx="6485246" cy="12179"/>
          </a:xfrm>
          <a:prstGeom prst="bentConnector5">
            <a:avLst>
              <a:gd name="adj1" fmla="val -3525"/>
              <a:gd name="adj2" fmla="val -3040307"/>
              <a:gd name="adj3" fmla="val 10730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232571" y="2485216"/>
            <a:ext cx="2473033" cy="1699121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Box 24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6990" y="2047621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smtClean="0"/>
              <a:t>functional()</a:t>
            </a:r>
            <a:endParaRPr lang="en-AU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8618736" y="1779851"/>
            <a:ext cx="1957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smtClean="0"/>
              <a:t>reactive()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585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Over-Network Reactive Dependency Graphs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12" y="1690688"/>
            <a:ext cx="8376371" cy="3837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8122" y="5965448"/>
            <a:ext cx="8565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Source: G. </a:t>
            </a:r>
            <a:r>
              <a:rPr lang="en-AU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Salvaneschi</a:t>
            </a:r>
            <a:r>
              <a:rPr lang="en-AU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et al</a:t>
            </a:r>
          </a:p>
          <a:p>
            <a:r>
              <a:rPr lang="en-AU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http://</a:t>
            </a:r>
            <a:r>
              <a:rPr lang="en-AU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www.guidosalvaneschi.com</a:t>
            </a:r>
            <a:r>
              <a:rPr lang="en-AU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/attachments/papers/2013_Towards-Distributed-Reactive-Programming_pdf.pdf</a:t>
            </a:r>
          </a:p>
        </p:txBody>
      </p:sp>
      <p:sp>
        <p:nvSpPr>
          <p:cNvPr id="7" name="Oval 6"/>
          <p:cNvSpPr/>
          <p:nvPr/>
        </p:nvSpPr>
        <p:spPr>
          <a:xfrm>
            <a:off x="6328229" y="2090057"/>
            <a:ext cx="377371" cy="2235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90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9734" y="2057400"/>
            <a:ext cx="8261350" cy="1365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latin typeface="Impact" charset="0"/>
                <a:ea typeface="Impact" charset="0"/>
                <a:cs typeface="Impact" charset="0"/>
              </a:rPr>
              <a:t>Introducing </a:t>
            </a:r>
            <a:r>
              <a:rPr lang="en-AU" sz="6000" dirty="0" smtClean="0">
                <a:latin typeface="Impact" charset="0"/>
                <a:ea typeface="Impact" charset="0"/>
                <a:cs typeface="Impact" charset="0"/>
              </a:rPr>
              <a:t>SAM</a:t>
            </a:r>
            <a:endParaRPr lang="en-AU" sz="60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99734" y="3947581"/>
            <a:ext cx="8261350" cy="1365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dirty="0" smtClean="0">
                <a:latin typeface="Impact" charset="0"/>
                <a:ea typeface="Impact" charset="0"/>
                <a:cs typeface="Impact" charset="0"/>
              </a:rPr>
              <a:t>- State-Action-Model -</a:t>
            </a:r>
            <a:endParaRPr lang="en-AU" sz="48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SAM Pattern  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2772228" y="2162628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View</a:t>
            </a:r>
            <a:endParaRPr lang="en-AU" b="1" dirty="0"/>
          </a:p>
        </p:txBody>
      </p:sp>
      <p:sp>
        <p:nvSpPr>
          <p:cNvPr id="6" name="Rectangle 5"/>
          <p:cNvSpPr/>
          <p:nvPr/>
        </p:nvSpPr>
        <p:spPr>
          <a:xfrm>
            <a:off x="2772228" y="4796970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Model</a:t>
            </a:r>
            <a:endParaRPr lang="en-AU" b="1" dirty="0"/>
          </a:p>
        </p:txBody>
      </p:sp>
      <p:cxnSp>
        <p:nvCxnSpPr>
          <p:cNvPr id="8" name="Straight Arrow Connector 7"/>
          <p:cNvCxnSpPr>
            <a:stCxn id="6" idx="0"/>
            <a:endCxn id="5" idx="2"/>
          </p:cNvCxnSpPr>
          <p:nvPr/>
        </p:nvCxnSpPr>
        <p:spPr>
          <a:xfrm flipV="1">
            <a:off x="3418114" y="2830285"/>
            <a:ext cx="0" cy="1966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72228" y="3552017"/>
            <a:ext cx="13660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smtClean="0"/>
              <a:t>V = f(M)</a:t>
            </a:r>
            <a:endParaRPr lang="en-AU" sz="2800" dirty="0"/>
          </a:p>
        </p:txBody>
      </p:sp>
      <p:sp>
        <p:nvSpPr>
          <p:cNvPr id="10" name="Arc 9"/>
          <p:cNvSpPr/>
          <p:nvPr/>
        </p:nvSpPr>
        <p:spPr>
          <a:xfrm>
            <a:off x="2148113" y="2412421"/>
            <a:ext cx="3831773" cy="2848781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720840" y="3563254"/>
            <a:ext cx="51809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smtClean="0"/>
              <a:t>??</a:t>
            </a:r>
            <a:endParaRPr lang="en-A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7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 smtClean="0"/>
              <a:t>Paxos</a:t>
            </a:r>
            <a:r>
              <a:rPr lang="en-AU" dirty="0" smtClean="0"/>
              <a:t> Protocol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4503"/>
            <a:ext cx="7773654" cy="28751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1311859"/>
            <a:ext cx="92850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 smtClean="0"/>
              <a:t>Consensus based protocol to </a:t>
            </a:r>
            <a:r>
              <a:rPr lang="en-US" altLang="en-US" sz="3200" smtClean="0"/>
              <a:t>achieve data </a:t>
            </a:r>
            <a:r>
              <a:rPr lang="en-US" altLang="en-US" sz="3200"/>
              <a:t>consistency </a:t>
            </a:r>
            <a:endParaRPr lang="en-US" altLang="en-US" sz="3200" smtClean="0"/>
          </a:p>
          <a:p>
            <a:r>
              <a:rPr lang="en-US" altLang="en-US" sz="3200" dirty="0" smtClean="0"/>
              <a:t>in </a:t>
            </a:r>
            <a:r>
              <a:rPr lang="en-US" altLang="en-US" sz="3200" dirty="0"/>
              <a:t>distributed </a:t>
            </a:r>
            <a:r>
              <a:rPr lang="en-US" altLang="en-US" sz="3200" dirty="0" smtClean="0"/>
              <a:t>systems? </a:t>
            </a:r>
            <a:endParaRPr lang="en-AU" sz="3200" dirty="0"/>
          </a:p>
        </p:txBody>
      </p:sp>
      <p:sp>
        <p:nvSpPr>
          <p:cNvPr id="7" name="Rectangle 6"/>
          <p:cNvSpPr/>
          <p:nvPr/>
        </p:nvSpPr>
        <p:spPr>
          <a:xfrm>
            <a:off x="838200" y="5555117"/>
            <a:ext cx="10036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Source: Mark Chu-Carroll </a:t>
            </a:r>
          </a:p>
          <a:p>
            <a:r>
              <a:rPr lang="en-AU" dirty="0" smtClean="0">
                <a:hlinkClick r:id="rId3"/>
              </a:rPr>
              <a:t>http</a:t>
            </a:r>
            <a:r>
              <a:rPr lang="en-AU" dirty="0">
                <a:hlinkClick r:id="rId3"/>
              </a:rPr>
              <a:t>://www.goodmath.org/blog/2015/01/30/paxos-a-really-beautiful-protocol-for-distributed-consensus</a:t>
            </a:r>
            <a:r>
              <a:rPr lang="en-AU" dirty="0" smtClean="0">
                <a:hlinkClick r:id="rId3"/>
              </a:rPr>
              <a:t>/</a:t>
            </a:r>
            <a:endParaRPr lang="en-AU" dirty="0" smtClean="0"/>
          </a:p>
          <a:p>
            <a:r>
              <a:rPr lang="en-AU" dirty="0">
                <a:hlinkClick r:id="rId4"/>
              </a:rPr>
              <a:t>https://en.wikipedia.org/wiki/Paxos_(computer_science</a:t>
            </a:r>
            <a:r>
              <a:rPr lang="en-AU" dirty="0" smtClean="0">
                <a:hlinkClick r:id="rId4"/>
              </a:rPr>
              <a:t>)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7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SAM Pattern  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2331353" y="2162628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View</a:t>
            </a:r>
            <a:endParaRPr lang="en-AU" b="1" dirty="0"/>
          </a:p>
        </p:txBody>
      </p:sp>
      <p:sp>
        <p:nvSpPr>
          <p:cNvPr id="6" name="Rectangle 5"/>
          <p:cNvSpPr/>
          <p:nvPr/>
        </p:nvSpPr>
        <p:spPr>
          <a:xfrm>
            <a:off x="2331353" y="4796970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Model</a:t>
            </a:r>
            <a:endParaRPr lang="en-AU" b="1" dirty="0"/>
          </a:p>
        </p:txBody>
      </p:sp>
      <p:cxnSp>
        <p:nvCxnSpPr>
          <p:cNvPr id="8" name="Straight Arrow Connector 7"/>
          <p:cNvCxnSpPr>
            <a:stCxn id="6" idx="0"/>
            <a:endCxn id="5" idx="2"/>
          </p:cNvCxnSpPr>
          <p:nvPr/>
        </p:nvCxnSpPr>
        <p:spPr>
          <a:xfrm flipV="1">
            <a:off x="2977239" y="2830285"/>
            <a:ext cx="0" cy="1966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31353" y="3552017"/>
            <a:ext cx="13660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smtClean="0"/>
              <a:t>V = f(M)</a:t>
            </a:r>
            <a:endParaRPr lang="en-AU" sz="2800" dirty="0"/>
          </a:p>
        </p:txBody>
      </p:sp>
      <p:sp>
        <p:nvSpPr>
          <p:cNvPr id="10" name="Arc 9"/>
          <p:cNvSpPr/>
          <p:nvPr/>
        </p:nvSpPr>
        <p:spPr>
          <a:xfrm>
            <a:off x="1707238" y="2412421"/>
            <a:ext cx="3831773" cy="2848781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279965" y="3563254"/>
            <a:ext cx="1847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AU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224700" y="3527435"/>
            <a:ext cx="340272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smtClean="0"/>
              <a:t>Counter = Counter + 1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152998" y="3527435"/>
            <a:ext cx="340272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smtClean="0">
                <a:solidFill>
                  <a:srgbClr val="FF0000"/>
                </a:solidFill>
              </a:rPr>
              <a:t>Counter = Counter + 1</a:t>
            </a:r>
            <a:endParaRPr lang="en-AU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32392" y="3039210"/>
            <a:ext cx="422391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err="1" smtClean="0"/>
              <a:t>var</a:t>
            </a:r>
            <a:r>
              <a:rPr lang="en-AU" sz="2800" dirty="0" smtClean="0"/>
              <a:t> </a:t>
            </a:r>
            <a:r>
              <a:rPr lang="en-AU" sz="2800" dirty="0" err="1" smtClean="0"/>
              <a:t>p_counter</a:t>
            </a:r>
            <a:r>
              <a:rPr lang="en-AU" sz="2800" dirty="0" smtClean="0"/>
              <a:t> = counter + 1</a:t>
            </a:r>
            <a:br>
              <a:rPr lang="en-AU" sz="2800" dirty="0" smtClean="0"/>
            </a:b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counter = </a:t>
            </a:r>
            <a:r>
              <a:rPr lang="en-AU" sz="2800" dirty="0" err="1" smtClean="0"/>
              <a:t>p_counter</a:t>
            </a:r>
            <a:endParaRPr lang="en-AU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224700" y="3021713"/>
            <a:ext cx="422391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err="1" smtClean="0"/>
              <a:t>var</a:t>
            </a:r>
            <a:r>
              <a:rPr lang="en-AU" sz="2800" dirty="0" smtClean="0"/>
              <a:t> </a:t>
            </a:r>
            <a:r>
              <a:rPr lang="en-AU" sz="2800" dirty="0" err="1" smtClean="0"/>
              <a:t>p_counter</a:t>
            </a:r>
            <a:r>
              <a:rPr lang="en-AU" sz="2800" dirty="0" smtClean="0"/>
              <a:t> = counter + 1</a:t>
            </a:r>
            <a:br>
              <a:rPr lang="en-AU" sz="2800" dirty="0" smtClean="0"/>
            </a:b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err="1" smtClean="0"/>
              <a:t>counter.accept</a:t>
            </a:r>
            <a:r>
              <a:rPr lang="en-AU" sz="2800" dirty="0" smtClean="0"/>
              <a:t>(</a:t>
            </a:r>
            <a:r>
              <a:rPr lang="en-AU" sz="2800" dirty="0" err="1" smtClean="0"/>
              <a:t>p_counter</a:t>
            </a:r>
            <a:r>
              <a:rPr lang="en-AU" sz="2800" dirty="0" smtClean="0"/>
              <a:t>)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237834" y="3039211"/>
            <a:ext cx="5779018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err="1" smtClean="0"/>
              <a:t>var</a:t>
            </a:r>
            <a:r>
              <a:rPr lang="en-AU" sz="2800" dirty="0" smtClean="0"/>
              <a:t> </a:t>
            </a:r>
            <a:r>
              <a:rPr lang="en-AU" sz="2800" dirty="0" err="1" smtClean="0">
                <a:solidFill>
                  <a:srgbClr val="00B050"/>
                </a:solidFill>
              </a:rPr>
              <a:t>p</a:t>
            </a:r>
            <a:r>
              <a:rPr lang="en-AU" sz="2800" dirty="0" err="1" smtClean="0"/>
              <a:t>_counter</a:t>
            </a:r>
            <a:r>
              <a:rPr lang="en-AU" sz="2800" dirty="0" smtClean="0"/>
              <a:t> = counter + 1</a:t>
            </a:r>
            <a:br>
              <a:rPr lang="en-AU" sz="2800" dirty="0" smtClean="0"/>
            </a:b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err="1" smtClean="0"/>
              <a:t>counter.</a:t>
            </a:r>
            <a:r>
              <a:rPr lang="en-AU" sz="2800" dirty="0" err="1" smtClean="0">
                <a:solidFill>
                  <a:srgbClr val="00B050"/>
                </a:solidFill>
              </a:rPr>
              <a:t>accept</a:t>
            </a:r>
            <a:r>
              <a:rPr lang="en-AU" sz="2800" dirty="0" smtClean="0"/>
              <a:t>(</a:t>
            </a:r>
            <a:r>
              <a:rPr lang="en-AU" sz="2800" dirty="0" err="1" smtClean="0">
                <a:solidFill>
                  <a:srgbClr val="00B050"/>
                </a:solidFill>
              </a:rPr>
              <a:t>p</a:t>
            </a:r>
            <a:r>
              <a:rPr lang="en-AU" sz="2800" dirty="0" err="1" smtClean="0"/>
              <a:t>_counter</a:t>
            </a:r>
            <a:r>
              <a:rPr lang="en-AU" sz="2800" dirty="0" smtClean="0"/>
              <a:t>).then(</a:t>
            </a:r>
            <a:r>
              <a:rPr lang="en-AU" sz="2800" dirty="0" smtClean="0">
                <a:solidFill>
                  <a:srgbClr val="00B050"/>
                </a:solidFill>
              </a:rPr>
              <a:t>learn</a:t>
            </a:r>
            <a:r>
              <a:rPr lang="en-AU" sz="2800" dirty="0" smtClean="0"/>
              <a:t>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96000" y="2413116"/>
            <a:ext cx="2332475" cy="534635"/>
            <a:chOff x="6841671" y="2123035"/>
            <a:chExt cx="2332475" cy="534635"/>
          </a:xfrm>
        </p:grpSpPr>
        <p:sp>
          <p:nvSpPr>
            <p:cNvPr id="18" name="Oval 17"/>
            <p:cNvSpPr/>
            <p:nvPr/>
          </p:nvSpPr>
          <p:spPr>
            <a:xfrm>
              <a:off x="6841671" y="2123035"/>
              <a:ext cx="522515" cy="5346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1</a:t>
              </a:r>
              <a:endParaRPr lang="en-AU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37801" y="2134450"/>
              <a:ext cx="163634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Proposers</a:t>
              </a:r>
              <a:endParaRPr lang="en-AU" sz="2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84897" y="4662609"/>
            <a:ext cx="2549714" cy="534635"/>
            <a:chOff x="6841671" y="2123035"/>
            <a:chExt cx="2549714" cy="534635"/>
          </a:xfrm>
        </p:grpSpPr>
        <p:sp>
          <p:nvSpPr>
            <p:cNvPr id="24" name="Oval 23"/>
            <p:cNvSpPr/>
            <p:nvPr/>
          </p:nvSpPr>
          <p:spPr>
            <a:xfrm>
              <a:off x="6841671" y="2123035"/>
              <a:ext cx="522515" cy="5346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2</a:t>
              </a:r>
              <a:endParaRPr lang="en-AU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37801" y="2134450"/>
              <a:ext cx="185358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Acceptor(s)</a:t>
              </a:r>
              <a:endParaRPr lang="en-AU" sz="2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913886" y="4606181"/>
            <a:ext cx="2133062" cy="534635"/>
            <a:chOff x="6841671" y="2123035"/>
            <a:chExt cx="2133062" cy="534635"/>
          </a:xfrm>
        </p:grpSpPr>
        <p:sp>
          <p:nvSpPr>
            <p:cNvPr id="27" name="Oval 26"/>
            <p:cNvSpPr/>
            <p:nvPr/>
          </p:nvSpPr>
          <p:spPr>
            <a:xfrm>
              <a:off x="6841671" y="2123035"/>
              <a:ext cx="522515" cy="5346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3</a:t>
              </a:r>
              <a:endParaRPr lang="en-AU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37801" y="2134450"/>
              <a:ext cx="14369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Learners</a:t>
              </a:r>
              <a:endParaRPr lang="en-AU" sz="28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98234" y="6130562"/>
            <a:ext cx="7948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Dr.</a:t>
            </a:r>
            <a:r>
              <a:rPr lang="en-AU" dirty="0" smtClean="0"/>
              <a:t> Leslie </a:t>
            </a:r>
            <a:r>
              <a:rPr lang="en-AU" dirty="0" err="1" smtClean="0"/>
              <a:t>Lamport</a:t>
            </a:r>
            <a:r>
              <a:rPr lang="en-AU" dirty="0" smtClean="0"/>
              <a:t>: TLA+</a:t>
            </a:r>
          </a:p>
          <a:p>
            <a:r>
              <a:rPr lang="en-AU" dirty="0"/>
              <a:t>http://</a:t>
            </a:r>
            <a:r>
              <a:rPr lang="en-AU" dirty="0" err="1"/>
              <a:t>research.microsoft.com</a:t>
            </a:r>
            <a:r>
              <a:rPr lang="en-AU" dirty="0"/>
              <a:t>/</a:t>
            </a:r>
            <a:r>
              <a:rPr lang="en-AU" dirty="0" err="1"/>
              <a:t>en</a:t>
            </a:r>
            <a:r>
              <a:rPr lang="en-AU" dirty="0"/>
              <a:t>-us/um/people/</a:t>
            </a:r>
            <a:r>
              <a:rPr lang="en-AU" dirty="0" err="1"/>
              <a:t>lamport</a:t>
            </a:r>
            <a:r>
              <a:rPr lang="en-AU" dirty="0"/>
              <a:t>/pubs/state-</a:t>
            </a:r>
            <a:r>
              <a:rPr lang="en-AU" dirty="0" err="1"/>
              <a:t>machine.pdf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34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46801" y="4582846"/>
            <a:ext cx="1892842" cy="995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SAM Pattern is </a:t>
            </a:r>
            <a:br>
              <a:rPr lang="en-AU" dirty="0" smtClean="0"/>
            </a:br>
            <a:r>
              <a:rPr lang="en-AU" dirty="0" smtClean="0"/>
              <a:t>Unapologetically Focused on Mutation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352142" y="2129971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View</a:t>
            </a:r>
            <a:endParaRPr lang="en-AU" b="1" dirty="0"/>
          </a:p>
        </p:txBody>
      </p:sp>
      <p:sp>
        <p:nvSpPr>
          <p:cNvPr id="6" name="Rectangle 5"/>
          <p:cNvSpPr/>
          <p:nvPr/>
        </p:nvSpPr>
        <p:spPr>
          <a:xfrm>
            <a:off x="5352142" y="4764313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Model</a:t>
            </a:r>
            <a:endParaRPr lang="en-AU" b="1" dirty="0"/>
          </a:p>
        </p:txBody>
      </p:sp>
      <p:sp>
        <p:nvSpPr>
          <p:cNvPr id="10" name="Arc 9"/>
          <p:cNvSpPr/>
          <p:nvPr/>
        </p:nvSpPr>
        <p:spPr>
          <a:xfrm>
            <a:off x="4728027" y="2379764"/>
            <a:ext cx="3831773" cy="2848781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ounded Rectangle 1"/>
          <p:cNvSpPr/>
          <p:nvPr/>
        </p:nvSpPr>
        <p:spPr>
          <a:xfrm>
            <a:off x="7805057" y="3577076"/>
            <a:ext cx="1273629" cy="454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Actions</a:t>
            </a:r>
            <a:endParaRPr lang="en-AU" b="1" dirty="0"/>
          </a:p>
        </p:txBody>
      </p:sp>
      <p:sp>
        <p:nvSpPr>
          <p:cNvPr id="29" name="Arc 28"/>
          <p:cNvSpPr/>
          <p:nvPr/>
        </p:nvSpPr>
        <p:spPr>
          <a:xfrm rot="10800000">
            <a:off x="3436255" y="2421541"/>
            <a:ext cx="3831773" cy="2848781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2985242" y="2710460"/>
            <a:ext cx="17427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dirty="0" smtClean="0"/>
              <a:t>V = f(Model)</a:t>
            </a:r>
            <a:endParaRPr lang="en-AU" sz="2400" dirty="0"/>
          </a:p>
        </p:txBody>
      </p:sp>
      <p:sp>
        <p:nvSpPr>
          <p:cNvPr id="30" name="Rounded Rectangle 29"/>
          <p:cNvSpPr/>
          <p:nvPr/>
        </p:nvSpPr>
        <p:spPr>
          <a:xfrm>
            <a:off x="2788122" y="3602004"/>
            <a:ext cx="1273629" cy="454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State</a:t>
            </a:r>
            <a:endParaRPr lang="en-AU" b="1" dirty="0"/>
          </a:p>
        </p:txBody>
      </p:sp>
      <p:cxnSp>
        <p:nvCxnSpPr>
          <p:cNvPr id="7" name="Straight Arrow Connector 6"/>
          <p:cNvCxnSpPr>
            <a:stCxn id="30" idx="3"/>
            <a:endCxn id="2" idx="1"/>
          </p:cNvCxnSpPr>
          <p:nvPr/>
        </p:nvCxnSpPr>
        <p:spPr>
          <a:xfrm flipV="1">
            <a:off x="4061751" y="3804154"/>
            <a:ext cx="3743306" cy="249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37019" y="3567470"/>
            <a:ext cx="258878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smtClean="0"/>
              <a:t>next-action(Model)</a:t>
            </a:r>
            <a:endParaRPr lang="en-AU" sz="2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8059838" y="2810906"/>
            <a:ext cx="2332475" cy="534635"/>
            <a:chOff x="6841671" y="2123035"/>
            <a:chExt cx="2332475" cy="534635"/>
          </a:xfrm>
        </p:grpSpPr>
        <p:sp>
          <p:nvSpPr>
            <p:cNvPr id="34" name="Oval 33"/>
            <p:cNvSpPr/>
            <p:nvPr/>
          </p:nvSpPr>
          <p:spPr>
            <a:xfrm>
              <a:off x="6841671" y="2123035"/>
              <a:ext cx="522515" cy="5346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1</a:t>
              </a:r>
              <a:endParaRPr lang="en-AU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37801" y="2134450"/>
              <a:ext cx="163634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Proposers</a:t>
              </a:r>
              <a:endParaRPr lang="en-AU" sz="28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67014" y="4830823"/>
            <a:ext cx="2549714" cy="534635"/>
            <a:chOff x="6841671" y="2123035"/>
            <a:chExt cx="2549714" cy="534635"/>
          </a:xfrm>
        </p:grpSpPr>
        <p:sp>
          <p:nvSpPr>
            <p:cNvPr id="37" name="Oval 36"/>
            <p:cNvSpPr/>
            <p:nvPr/>
          </p:nvSpPr>
          <p:spPr>
            <a:xfrm>
              <a:off x="6841671" y="2123035"/>
              <a:ext cx="522515" cy="5346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2</a:t>
              </a:r>
              <a:endParaRPr lang="en-AU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37801" y="2134450"/>
              <a:ext cx="18535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Acceptor(s)</a:t>
              </a:r>
              <a:endParaRPr lang="en-AU" sz="28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89111" y="4241093"/>
            <a:ext cx="2289471" cy="534635"/>
            <a:chOff x="7351538" y="2134450"/>
            <a:chExt cx="2289471" cy="534635"/>
          </a:xfrm>
        </p:grpSpPr>
        <p:sp>
          <p:nvSpPr>
            <p:cNvPr id="40" name="Oval 39"/>
            <p:cNvSpPr/>
            <p:nvPr/>
          </p:nvSpPr>
          <p:spPr>
            <a:xfrm>
              <a:off x="9118494" y="2134450"/>
              <a:ext cx="522515" cy="5346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3</a:t>
              </a:r>
              <a:endParaRPr lang="en-AU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51538" y="2134450"/>
              <a:ext cx="16610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Learner(s)</a:t>
              </a:r>
              <a:endParaRPr lang="en-AU" sz="2800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0" y="1359438"/>
            <a:ext cx="8190829" cy="5007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Events and </a:t>
            </a:r>
            <a:r>
              <a:rPr lang="en-AU" dirty="0" err="1" smtClean="0"/>
              <a:t>Callbacks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6378817" y="3582934"/>
            <a:ext cx="4078013" cy="1303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" name="Group 13"/>
          <p:cNvGrpSpPr/>
          <p:nvPr/>
        </p:nvGrpSpPr>
        <p:grpSpPr>
          <a:xfrm>
            <a:off x="1718643" y="348454"/>
            <a:ext cx="9175809" cy="4891539"/>
            <a:chOff x="2245123" y="348454"/>
            <a:chExt cx="9175809" cy="489153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446573" y="2007476"/>
              <a:ext cx="151349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446575" y="3328277"/>
              <a:ext cx="151349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45123" y="5239993"/>
              <a:ext cx="151349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091448" y="348454"/>
              <a:ext cx="2329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FF0000"/>
                  </a:solidFill>
                  <a:latin typeface="Segoe Print" charset="0"/>
                  <a:ea typeface="Segoe Print" charset="0"/>
                  <a:cs typeface="Segoe Print" charset="0"/>
                </a:rPr>
                <a:t>Composability</a:t>
              </a:r>
              <a:endParaRPr lang="en-AU" sz="2400" dirty="0">
                <a:solidFill>
                  <a:srgbClr val="FF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3291" y="714849"/>
            <a:ext cx="10037954" cy="2884504"/>
            <a:chOff x="1379771" y="714849"/>
            <a:chExt cx="10037954" cy="2884504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379771" y="2273928"/>
              <a:ext cx="151349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42844" y="3599353"/>
              <a:ext cx="151349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091447" y="714849"/>
              <a:ext cx="2326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FFC000"/>
                  </a:solidFill>
                  <a:latin typeface="Segoe Print" charset="0"/>
                  <a:ea typeface="Segoe Print" charset="0"/>
                  <a:cs typeface="Segoe Print" charset="0"/>
                </a:rPr>
                <a:t>Encapsulation</a:t>
              </a:r>
              <a:endParaRPr lang="en-AU" sz="2400" dirty="0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69061" y="1124005"/>
            <a:ext cx="8808371" cy="588477"/>
            <a:chOff x="2495541" y="1124005"/>
            <a:chExt cx="8808371" cy="588477"/>
          </a:xfrm>
        </p:grpSpPr>
        <p:sp>
          <p:nvSpPr>
            <p:cNvPr id="19" name="TextBox 18"/>
            <p:cNvSpPr txBox="1"/>
            <p:nvPr/>
          </p:nvSpPr>
          <p:spPr>
            <a:xfrm>
              <a:off x="9091447" y="1124005"/>
              <a:ext cx="22124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FFF638"/>
                  </a:solidFill>
                  <a:latin typeface="Segoe Print" charset="0"/>
                  <a:ea typeface="Segoe Print" charset="0"/>
                  <a:cs typeface="Segoe Print" charset="0"/>
                </a:rPr>
                <a:t>Subscriptions</a:t>
              </a:r>
              <a:endParaRPr lang="en-AU" sz="2400" dirty="0">
                <a:solidFill>
                  <a:srgbClr val="FFF638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495541" y="1712482"/>
              <a:ext cx="151349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9" idx="1"/>
            </p:cNvCxnSpPr>
            <p:nvPr/>
          </p:nvCxnSpPr>
          <p:spPr>
            <a:xfrm rot="10800000" flipV="1">
              <a:off x="3375215" y="1354838"/>
              <a:ext cx="5716233" cy="339074"/>
            </a:xfrm>
            <a:prstGeom prst="bentConnector3">
              <a:avLst>
                <a:gd name="adj1" fmla="val 99686"/>
              </a:avLst>
            </a:prstGeom>
            <a:ln>
              <a:solidFill>
                <a:srgbClr val="FFFF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385698" y="1503623"/>
            <a:ext cx="10839245" cy="2663220"/>
            <a:chOff x="1912178" y="1503623"/>
            <a:chExt cx="10839245" cy="266322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912178" y="4166843"/>
              <a:ext cx="1513490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091447" y="1503623"/>
              <a:ext cx="3659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00B050"/>
                  </a:solidFill>
                  <a:latin typeface="Segoe Print" charset="0"/>
                  <a:ea typeface="Segoe Print" charset="0"/>
                  <a:cs typeface="Segoe Print" charset="0"/>
                </a:rPr>
                <a:t>Separation of Concern</a:t>
              </a:r>
              <a:endParaRPr lang="en-AU" sz="2400" dirty="0">
                <a:solidFill>
                  <a:srgbClr val="00B05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23631" y="1869011"/>
            <a:ext cx="10578972" cy="705235"/>
            <a:chOff x="1350111" y="1869011"/>
            <a:chExt cx="10578972" cy="70523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350111" y="2574246"/>
              <a:ext cx="151349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091447" y="1869011"/>
              <a:ext cx="28376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0070C0"/>
                  </a:solidFill>
                  <a:latin typeface="Segoe Print" charset="0"/>
                  <a:ea typeface="Segoe Print" charset="0"/>
                  <a:cs typeface="Segoe Print" charset="0"/>
                </a:rPr>
                <a:t>Data Consistency</a:t>
              </a:r>
              <a:endParaRPr lang="en-AU" sz="2400" dirty="0">
                <a:solidFill>
                  <a:srgbClr val="0070C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383809" y="3606353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smtClean="0">
                <a:solidFill>
                  <a:schemeClr val="bg1"/>
                </a:solidFill>
              </a:rPr>
              <a:t>from</a:t>
            </a:r>
            <a:endParaRPr lang="en-AU" b="1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048257" y="4516884"/>
            <a:ext cx="5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smtClean="0">
                <a:solidFill>
                  <a:schemeClr val="bg1"/>
                </a:solidFill>
              </a:rPr>
              <a:t>to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64967" y="2262503"/>
            <a:ext cx="2509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rgbClr val="7030A0"/>
                </a:solidFill>
                <a:latin typeface="Segoe Print" charset="0"/>
                <a:ea typeface="Segoe Print" charset="0"/>
                <a:cs typeface="Segoe Print" charset="0"/>
              </a:rPr>
              <a:t>Maintainability</a:t>
            </a:r>
          </a:p>
          <a:p>
            <a:r>
              <a:rPr lang="en-AU" sz="2400" dirty="0" smtClean="0">
                <a:solidFill>
                  <a:srgbClr val="FF0000"/>
                </a:solidFill>
              </a:rPr>
              <a:t>…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48735" y="6441326"/>
            <a:ext cx="927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Ingo Mayer et al (https://</a:t>
            </a:r>
            <a:r>
              <a:rPr lang="en-AU" dirty="0" err="1" smtClean="0"/>
              <a:t>infoscience.epfl.ch</a:t>
            </a:r>
            <a:r>
              <a:rPr lang="en-AU" dirty="0" smtClean="0"/>
              <a:t>/record/176887/files/DeprecatingObservers2012.pdf)</a:t>
            </a:r>
            <a:endParaRPr lang="en-AU" dirty="0"/>
          </a:p>
        </p:txBody>
      </p:sp>
      <p:sp>
        <p:nvSpPr>
          <p:cNvPr id="38" name="TextBox 37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547" y="4884582"/>
            <a:ext cx="491068" cy="49106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300054">
            <a:off x="6022571" y="3138082"/>
            <a:ext cx="491068" cy="4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State-Action-Model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5352142" y="2587171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View</a:t>
            </a:r>
            <a:endParaRPr lang="en-AU" b="1" dirty="0"/>
          </a:p>
        </p:txBody>
      </p:sp>
      <p:sp>
        <p:nvSpPr>
          <p:cNvPr id="5" name="Rectangle 4"/>
          <p:cNvSpPr/>
          <p:nvPr/>
        </p:nvSpPr>
        <p:spPr>
          <a:xfrm>
            <a:off x="5352142" y="5289245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Model</a:t>
            </a:r>
            <a:endParaRPr lang="en-AU" b="1" dirty="0"/>
          </a:p>
        </p:txBody>
      </p:sp>
      <p:sp>
        <p:nvSpPr>
          <p:cNvPr id="6" name="Arc 5"/>
          <p:cNvSpPr/>
          <p:nvPr/>
        </p:nvSpPr>
        <p:spPr>
          <a:xfrm>
            <a:off x="4728027" y="2836964"/>
            <a:ext cx="3831773" cy="2848781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c 7"/>
          <p:cNvSpPr/>
          <p:nvPr/>
        </p:nvSpPr>
        <p:spPr>
          <a:xfrm rot="10800000">
            <a:off x="3436255" y="2878741"/>
            <a:ext cx="3831773" cy="2848781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3014016" y="3002017"/>
            <a:ext cx="17427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dirty="0" smtClean="0"/>
              <a:t>V = f(Model)</a:t>
            </a:r>
            <a:endParaRPr lang="en-AU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61751" y="4261354"/>
            <a:ext cx="3743306" cy="249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37019" y="4024670"/>
            <a:ext cx="258878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smtClean="0"/>
              <a:t>next-action(Model)</a:t>
            </a:r>
            <a:endParaRPr lang="en-AU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8839200" y="3629325"/>
            <a:ext cx="389467" cy="857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smtClean="0"/>
              <a:t>Action</a:t>
            </a:r>
            <a:endParaRPr lang="en-AU" dirty="0"/>
          </a:p>
        </p:txBody>
      </p:sp>
      <p:sp>
        <p:nvSpPr>
          <p:cNvPr id="23" name="Rounded Rectangle 22"/>
          <p:cNvSpPr/>
          <p:nvPr/>
        </p:nvSpPr>
        <p:spPr>
          <a:xfrm>
            <a:off x="8378275" y="3629325"/>
            <a:ext cx="389467" cy="857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smtClean="0"/>
              <a:t>Action</a:t>
            </a:r>
            <a:endParaRPr lang="en-AU" dirty="0"/>
          </a:p>
        </p:txBody>
      </p:sp>
      <p:sp>
        <p:nvSpPr>
          <p:cNvPr id="24" name="Rounded Rectangle 23"/>
          <p:cNvSpPr/>
          <p:nvPr/>
        </p:nvSpPr>
        <p:spPr>
          <a:xfrm>
            <a:off x="7910382" y="3629325"/>
            <a:ext cx="389467" cy="857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smtClean="0"/>
              <a:t>Action</a:t>
            </a:r>
            <a:endParaRPr lang="en-AU" dirty="0"/>
          </a:p>
        </p:txBody>
      </p:sp>
      <p:sp>
        <p:nvSpPr>
          <p:cNvPr id="25" name="Rounded Rectangle 24"/>
          <p:cNvSpPr/>
          <p:nvPr/>
        </p:nvSpPr>
        <p:spPr>
          <a:xfrm>
            <a:off x="9341346" y="3629325"/>
            <a:ext cx="389467" cy="857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smtClean="0"/>
              <a:t>Action</a:t>
            </a:r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7359281" y="2709416"/>
            <a:ext cx="8896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dirty="0" smtClean="0"/>
              <a:t>event</a:t>
            </a:r>
            <a:endParaRPr lang="en-AU" sz="2400" dirty="0"/>
          </a:p>
        </p:txBody>
      </p:sp>
      <p:sp>
        <p:nvSpPr>
          <p:cNvPr id="28" name="Rounded Rectangle 27"/>
          <p:cNvSpPr/>
          <p:nvPr/>
        </p:nvSpPr>
        <p:spPr>
          <a:xfrm rot="16200000">
            <a:off x="4615887" y="4312962"/>
            <a:ext cx="530787" cy="1408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dirty="0" smtClean="0"/>
              <a:t>Unit of Work</a:t>
            </a:r>
            <a:endParaRPr lang="en-AU" dirty="0"/>
          </a:p>
        </p:txBody>
      </p:sp>
      <p:sp>
        <p:nvSpPr>
          <p:cNvPr id="29" name="Rounded Rectangle 28"/>
          <p:cNvSpPr/>
          <p:nvPr/>
        </p:nvSpPr>
        <p:spPr>
          <a:xfrm rot="16200000">
            <a:off x="4616687" y="4907293"/>
            <a:ext cx="530787" cy="1408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dirty="0" smtClean="0"/>
              <a:t>Unit of Work</a:t>
            </a:r>
            <a:endParaRPr lang="en-AU" dirty="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4615888" y="5514085"/>
            <a:ext cx="530787" cy="1408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dirty="0" smtClean="0"/>
              <a:t>Unit of Work</a:t>
            </a:r>
            <a:endParaRPr lang="en-AU" dirty="0"/>
          </a:p>
        </p:txBody>
      </p:sp>
      <p:sp>
        <p:nvSpPr>
          <p:cNvPr id="31" name="Rounded Rectangle 30"/>
          <p:cNvSpPr/>
          <p:nvPr/>
        </p:nvSpPr>
        <p:spPr>
          <a:xfrm>
            <a:off x="3147879" y="3857777"/>
            <a:ext cx="389467" cy="857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dirty="0" smtClean="0"/>
              <a:t>State</a:t>
            </a:r>
            <a:endParaRPr lang="en-AU" dirty="0"/>
          </a:p>
        </p:txBody>
      </p:sp>
      <p:sp>
        <p:nvSpPr>
          <p:cNvPr id="32" name="Rounded Rectangle 31"/>
          <p:cNvSpPr/>
          <p:nvPr/>
        </p:nvSpPr>
        <p:spPr>
          <a:xfrm>
            <a:off x="2686954" y="3857777"/>
            <a:ext cx="389467" cy="857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dirty="0" smtClean="0"/>
              <a:t>State</a:t>
            </a:r>
            <a:endParaRPr lang="en-AU" dirty="0"/>
          </a:p>
        </p:txBody>
      </p:sp>
      <p:sp>
        <p:nvSpPr>
          <p:cNvPr id="34" name="Rounded Rectangle 33"/>
          <p:cNvSpPr/>
          <p:nvPr/>
        </p:nvSpPr>
        <p:spPr>
          <a:xfrm>
            <a:off x="3650025" y="3857777"/>
            <a:ext cx="389467" cy="857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dirty="0" smtClean="0"/>
              <a:t>State</a:t>
            </a:r>
            <a:endParaRPr lang="en-AU" dirty="0"/>
          </a:p>
        </p:txBody>
      </p:sp>
      <p:sp>
        <p:nvSpPr>
          <p:cNvPr id="35" name="TextBox 34"/>
          <p:cNvSpPr txBox="1"/>
          <p:nvPr/>
        </p:nvSpPr>
        <p:spPr>
          <a:xfrm>
            <a:off x="7529228" y="7451011"/>
            <a:ext cx="12729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dirty="0" smtClean="0"/>
              <a:t>proposal</a:t>
            </a:r>
            <a:endParaRPr lang="en-AU" sz="2400" dirty="0"/>
          </a:p>
        </p:txBody>
      </p:sp>
      <p:sp>
        <p:nvSpPr>
          <p:cNvPr id="36" name="Rounded Rectangle 35"/>
          <p:cNvSpPr/>
          <p:nvPr/>
        </p:nvSpPr>
        <p:spPr>
          <a:xfrm rot="16200000">
            <a:off x="5812007" y="1344517"/>
            <a:ext cx="372041" cy="1408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smtClean="0"/>
              <a:t>Component</a:t>
            </a:r>
            <a:endParaRPr lang="en-AU" dirty="0"/>
          </a:p>
        </p:txBody>
      </p:sp>
      <p:sp>
        <p:nvSpPr>
          <p:cNvPr id="37" name="Rounded Rectangle 36"/>
          <p:cNvSpPr/>
          <p:nvPr/>
        </p:nvSpPr>
        <p:spPr>
          <a:xfrm rot="16200000">
            <a:off x="5812008" y="1750919"/>
            <a:ext cx="372041" cy="1408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smtClean="0"/>
              <a:t>Component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913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408"/>
            <a:ext cx="10515600" cy="1325563"/>
          </a:xfrm>
        </p:spPr>
        <p:txBody>
          <a:bodyPr/>
          <a:lstStyle/>
          <a:p>
            <a:r>
              <a:rPr lang="en-AU" dirty="0" smtClean="0"/>
              <a:t>State-Action-Model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5352142" y="1096982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View</a:t>
            </a:r>
            <a:endParaRPr lang="en-AU" b="1" dirty="0"/>
          </a:p>
        </p:txBody>
      </p:sp>
      <p:sp>
        <p:nvSpPr>
          <p:cNvPr id="5" name="Rectangle 4"/>
          <p:cNvSpPr/>
          <p:nvPr/>
        </p:nvSpPr>
        <p:spPr>
          <a:xfrm>
            <a:off x="5352142" y="5289245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Model</a:t>
            </a:r>
            <a:endParaRPr lang="en-AU" b="1" dirty="0"/>
          </a:p>
        </p:txBody>
      </p:sp>
      <p:sp>
        <p:nvSpPr>
          <p:cNvPr id="6" name="Arc 5"/>
          <p:cNvSpPr/>
          <p:nvPr/>
        </p:nvSpPr>
        <p:spPr>
          <a:xfrm>
            <a:off x="1574801" y="1374981"/>
            <a:ext cx="10103756" cy="4310765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c 7"/>
          <p:cNvSpPr/>
          <p:nvPr/>
        </p:nvSpPr>
        <p:spPr>
          <a:xfrm rot="10800000">
            <a:off x="838200" y="1416754"/>
            <a:ext cx="9017000" cy="4310765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1720686" y="1694397"/>
            <a:ext cx="17427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dirty="0" smtClean="0"/>
              <a:t>V = f(Model)</a:t>
            </a:r>
            <a:endParaRPr lang="en-AU" sz="2400" dirty="0"/>
          </a:p>
        </p:txBody>
      </p:sp>
      <p:cxnSp>
        <p:nvCxnSpPr>
          <p:cNvPr id="11" name="Straight Arrow Connector 10"/>
          <p:cNvCxnSpPr>
            <a:stCxn id="32" idx="3"/>
            <a:endCxn id="24" idx="1"/>
          </p:cNvCxnSpPr>
          <p:nvPr/>
        </p:nvCxnSpPr>
        <p:spPr>
          <a:xfrm>
            <a:off x="1011767" y="3582748"/>
            <a:ext cx="1046147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82080" y="3299530"/>
            <a:ext cx="258878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smtClean="0"/>
              <a:t>next-action(Model)</a:t>
            </a:r>
            <a:endParaRPr lang="en-AU" sz="2400" dirty="0"/>
          </a:p>
        </p:txBody>
      </p:sp>
      <p:sp>
        <p:nvSpPr>
          <p:cNvPr id="24" name="Rounded Rectangle 23"/>
          <p:cNvSpPr/>
          <p:nvPr/>
        </p:nvSpPr>
        <p:spPr>
          <a:xfrm>
            <a:off x="11473240" y="3154243"/>
            <a:ext cx="389467" cy="857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smtClean="0"/>
              <a:t>Action</a:t>
            </a:r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9749843" y="1744441"/>
            <a:ext cx="8896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dirty="0" smtClean="0"/>
              <a:t>event</a:t>
            </a:r>
            <a:endParaRPr lang="en-AU" sz="2400" dirty="0"/>
          </a:p>
        </p:txBody>
      </p:sp>
      <p:sp>
        <p:nvSpPr>
          <p:cNvPr id="29" name="Rounded Rectangle 28"/>
          <p:cNvSpPr/>
          <p:nvPr/>
        </p:nvSpPr>
        <p:spPr>
          <a:xfrm rot="16200000">
            <a:off x="4616687" y="4907293"/>
            <a:ext cx="530787" cy="1408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dirty="0" smtClean="0"/>
              <a:t>Unit of Work</a:t>
            </a:r>
            <a:endParaRPr lang="en-AU" dirty="0"/>
          </a:p>
        </p:txBody>
      </p:sp>
      <p:sp>
        <p:nvSpPr>
          <p:cNvPr id="32" name="Rounded Rectangle 31"/>
          <p:cNvSpPr/>
          <p:nvPr/>
        </p:nvSpPr>
        <p:spPr>
          <a:xfrm>
            <a:off x="622300" y="3154243"/>
            <a:ext cx="389467" cy="8570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AU" dirty="0" smtClean="0"/>
              <a:t>State</a:t>
            </a:r>
            <a:endParaRPr lang="en-AU" dirty="0"/>
          </a:p>
        </p:txBody>
      </p:sp>
      <p:sp>
        <p:nvSpPr>
          <p:cNvPr id="35" name="TextBox 34"/>
          <p:cNvSpPr txBox="1"/>
          <p:nvPr/>
        </p:nvSpPr>
        <p:spPr>
          <a:xfrm>
            <a:off x="7529228" y="7451011"/>
            <a:ext cx="12729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dirty="0" smtClean="0"/>
              <a:t>proposal</a:t>
            </a:r>
            <a:endParaRPr lang="en-AU" sz="24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041" y="2578547"/>
            <a:ext cx="4495800" cy="18923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47" y="4697701"/>
            <a:ext cx="4648200" cy="2171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71" y="1167854"/>
            <a:ext cx="4800600" cy="1663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69" y="621936"/>
            <a:ext cx="6235700" cy="1460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752" y="2924109"/>
            <a:ext cx="5067300" cy="15621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599" y="3051016"/>
            <a:ext cx="5740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08" y="1214438"/>
            <a:ext cx="7462157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Programming languages provide no well-defined notion of a program step</a:t>
            </a:r>
            <a:endParaRPr lang="en-AU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AU" dirty="0" smtClean="0"/>
          </a:p>
          <a:p>
            <a:r>
              <a:rPr lang="en-AU" dirty="0" err="1" smtClean="0"/>
              <a:t>Dr.</a:t>
            </a:r>
            <a:r>
              <a:rPr lang="en-AU" dirty="0" smtClean="0"/>
              <a:t> Leslie </a:t>
            </a:r>
            <a:r>
              <a:rPr lang="en-AU" dirty="0" err="1" smtClean="0"/>
              <a:t>Lamport</a:t>
            </a:r>
            <a:endParaRPr lang="en-AU" dirty="0" smtClean="0"/>
          </a:p>
          <a:p>
            <a:endParaRPr lang="en-AU" dirty="0" smtClean="0"/>
          </a:p>
          <a:p>
            <a:r>
              <a:rPr lang="en-AU" sz="1800" b="0" dirty="0" smtClean="0"/>
              <a:t>http://</a:t>
            </a:r>
            <a:r>
              <a:rPr lang="en-AU" sz="1800" b="0" dirty="0" err="1" smtClean="0"/>
              <a:t>research.microsoft.com</a:t>
            </a:r>
            <a:r>
              <a:rPr lang="en-AU" sz="1800" b="0" dirty="0" smtClean="0"/>
              <a:t>/</a:t>
            </a:r>
            <a:r>
              <a:rPr lang="en-AU" sz="1800" b="0" dirty="0" err="1" smtClean="0"/>
              <a:t>en</a:t>
            </a:r>
            <a:r>
              <a:rPr lang="en-AU" sz="1800" b="0" dirty="0" smtClean="0"/>
              <a:t>-US/um/people/</a:t>
            </a:r>
            <a:r>
              <a:rPr lang="en-AU" sz="1800" b="0" dirty="0" err="1" smtClean="0"/>
              <a:t>Lamport</a:t>
            </a:r>
            <a:r>
              <a:rPr lang="en-AU" sz="1800" b="0" dirty="0" smtClean="0"/>
              <a:t>/pubs/</a:t>
            </a:r>
            <a:r>
              <a:rPr lang="en-AU" sz="1800" b="0" dirty="0" err="1" smtClean="0"/>
              <a:t>pluscal.pdf</a:t>
            </a:r>
            <a:endParaRPr lang="en-AU" sz="18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0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92086" y="3280935"/>
            <a:ext cx="7756071" cy="24177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SAM Pattern  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352142" y="2129971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View</a:t>
            </a:r>
            <a:endParaRPr lang="en-AU" b="1" dirty="0"/>
          </a:p>
        </p:txBody>
      </p:sp>
      <p:sp>
        <p:nvSpPr>
          <p:cNvPr id="6" name="Rectangle 5"/>
          <p:cNvSpPr/>
          <p:nvPr/>
        </p:nvSpPr>
        <p:spPr>
          <a:xfrm>
            <a:off x="5352142" y="4764313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Model</a:t>
            </a:r>
            <a:endParaRPr lang="en-AU" b="1" dirty="0"/>
          </a:p>
        </p:txBody>
      </p:sp>
      <p:sp>
        <p:nvSpPr>
          <p:cNvPr id="10" name="Arc 9"/>
          <p:cNvSpPr/>
          <p:nvPr/>
        </p:nvSpPr>
        <p:spPr>
          <a:xfrm>
            <a:off x="4728027" y="2379764"/>
            <a:ext cx="3831773" cy="2848781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ounded Rectangle 1"/>
          <p:cNvSpPr/>
          <p:nvPr/>
        </p:nvSpPr>
        <p:spPr>
          <a:xfrm>
            <a:off x="7805057" y="3577076"/>
            <a:ext cx="1273629" cy="454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Actions</a:t>
            </a:r>
            <a:endParaRPr lang="en-AU" b="1" dirty="0"/>
          </a:p>
        </p:txBody>
      </p:sp>
      <p:sp>
        <p:nvSpPr>
          <p:cNvPr id="29" name="Arc 28"/>
          <p:cNvSpPr/>
          <p:nvPr/>
        </p:nvSpPr>
        <p:spPr>
          <a:xfrm rot="10800000">
            <a:off x="3436255" y="2421541"/>
            <a:ext cx="3831773" cy="2848781"/>
          </a:xfrm>
          <a:prstGeom prst="arc">
            <a:avLst>
              <a:gd name="adj1" fmla="val 16200000"/>
              <a:gd name="adj2" fmla="val 54468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2105082" y="2713358"/>
            <a:ext cx="13660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smtClean="0"/>
              <a:t>V = f(M)</a:t>
            </a:r>
            <a:endParaRPr lang="en-AU" sz="2800" dirty="0"/>
          </a:p>
        </p:txBody>
      </p:sp>
      <p:sp>
        <p:nvSpPr>
          <p:cNvPr id="30" name="Rounded Rectangle 29"/>
          <p:cNvSpPr/>
          <p:nvPr/>
        </p:nvSpPr>
        <p:spPr>
          <a:xfrm>
            <a:off x="2788122" y="3602004"/>
            <a:ext cx="1273629" cy="454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State</a:t>
            </a:r>
            <a:endParaRPr lang="en-AU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050403" y="5158369"/>
            <a:ext cx="8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/>
              <a:t>Step</a:t>
            </a:r>
            <a:endParaRPr lang="en-AU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7919357" y="3136690"/>
            <a:ext cx="889970" cy="2884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809327" y="2471212"/>
            <a:ext cx="1266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smtClean="0"/>
              <a:t>Allowed </a:t>
            </a:r>
          </a:p>
          <a:p>
            <a:r>
              <a:rPr lang="en-AU" sz="2400" dirty="0" smtClean="0"/>
              <a:t>actions</a:t>
            </a:r>
            <a:endParaRPr lang="en-AU" sz="2400" dirty="0"/>
          </a:p>
        </p:txBody>
      </p:sp>
      <p:sp>
        <p:nvSpPr>
          <p:cNvPr id="32" name="Rectangle 31"/>
          <p:cNvSpPr/>
          <p:nvPr/>
        </p:nvSpPr>
        <p:spPr>
          <a:xfrm flipV="1">
            <a:off x="6936678" y="4942977"/>
            <a:ext cx="662699" cy="43078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/>
          <p:cNvSpPr txBox="1"/>
          <p:nvPr/>
        </p:nvSpPr>
        <p:spPr>
          <a:xfrm>
            <a:off x="6613589" y="4033953"/>
            <a:ext cx="1393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Allowed </a:t>
            </a:r>
          </a:p>
          <a:p>
            <a:r>
              <a:rPr lang="en-AU" sz="2400" dirty="0" smtClean="0"/>
              <a:t>proposals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6026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302328" y="2244213"/>
            <a:ext cx="1740046" cy="2164501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Unidirectional / Single State Tree Data Flow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2469590" y="2360383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Model</a:t>
            </a:r>
            <a:endParaRPr lang="en-AU" b="1" dirty="0"/>
          </a:p>
        </p:txBody>
      </p:sp>
      <p:sp>
        <p:nvSpPr>
          <p:cNvPr id="5" name="Rounded Rectangle 4"/>
          <p:cNvSpPr/>
          <p:nvPr/>
        </p:nvSpPr>
        <p:spPr>
          <a:xfrm>
            <a:off x="2481948" y="3789874"/>
            <a:ext cx="1273629" cy="454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Actions</a:t>
            </a:r>
            <a:endParaRPr lang="en-AU" b="1" dirty="0"/>
          </a:p>
        </p:txBody>
      </p:sp>
      <p:sp>
        <p:nvSpPr>
          <p:cNvPr id="6" name="Rounded Rectangle 5"/>
          <p:cNvSpPr/>
          <p:nvPr/>
        </p:nvSpPr>
        <p:spPr>
          <a:xfrm>
            <a:off x="5197930" y="2461077"/>
            <a:ext cx="1273629" cy="454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State</a:t>
            </a:r>
            <a:endParaRPr lang="en-AU" b="1" dirty="0"/>
          </a:p>
        </p:txBody>
      </p:sp>
      <p:sp>
        <p:nvSpPr>
          <p:cNvPr id="7" name="Arc 6"/>
          <p:cNvSpPr/>
          <p:nvPr/>
        </p:nvSpPr>
        <p:spPr>
          <a:xfrm>
            <a:off x="1796143" y="3984172"/>
            <a:ext cx="3899247" cy="1763218"/>
          </a:xfrm>
          <a:prstGeom prst="arc">
            <a:avLst>
              <a:gd name="adj1" fmla="val 16200000"/>
              <a:gd name="adj2" fmla="val 87567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c 7"/>
          <p:cNvSpPr/>
          <p:nvPr/>
        </p:nvSpPr>
        <p:spPr>
          <a:xfrm>
            <a:off x="-979714" y="3902526"/>
            <a:ext cx="9421551" cy="1796145"/>
          </a:xfrm>
          <a:prstGeom prst="arc">
            <a:avLst>
              <a:gd name="adj1" fmla="val 16200000"/>
              <a:gd name="adj2" fmla="val 87567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c 8"/>
          <p:cNvSpPr/>
          <p:nvPr/>
        </p:nvSpPr>
        <p:spPr>
          <a:xfrm>
            <a:off x="6365643" y="2244213"/>
            <a:ext cx="1276133" cy="1086816"/>
          </a:xfrm>
          <a:prstGeom prst="arc">
            <a:avLst>
              <a:gd name="adj1" fmla="val 12434601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7075757" y="1855306"/>
            <a:ext cx="13660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smtClean="0"/>
              <a:t>V = f(M)</a:t>
            </a:r>
            <a:endParaRPr lang="en-AU" sz="2800" dirty="0"/>
          </a:p>
        </p:txBody>
      </p:sp>
      <p:cxnSp>
        <p:nvCxnSpPr>
          <p:cNvPr id="12" name="Straight Arrow Connector 11"/>
          <p:cNvCxnSpPr>
            <a:stCxn id="5" idx="0"/>
            <a:endCxn id="4" idx="2"/>
          </p:cNvCxnSpPr>
          <p:nvPr/>
        </p:nvCxnSpPr>
        <p:spPr>
          <a:xfrm flipH="1" flipV="1">
            <a:off x="3115476" y="3028040"/>
            <a:ext cx="3287" cy="761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>
          <a:xfrm flipV="1">
            <a:off x="3761362" y="2688155"/>
            <a:ext cx="1436568" cy="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55577" y="2915232"/>
            <a:ext cx="1491343" cy="8744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42374" y="3059669"/>
            <a:ext cx="12602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smtClean="0"/>
              <a:t>nap(M)</a:t>
            </a:r>
            <a:endParaRPr lang="en-AU" sz="2800" dirty="0"/>
          </a:p>
        </p:txBody>
      </p:sp>
      <p:sp>
        <p:nvSpPr>
          <p:cNvPr id="20" name="Rectangle 19"/>
          <p:cNvSpPr/>
          <p:nvPr/>
        </p:nvSpPr>
        <p:spPr>
          <a:xfrm>
            <a:off x="2302328" y="3582889"/>
            <a:ext cx="1740046" cy="825825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2303582" y="2232449"/>
            <a:ext cx="4342146" cy="900595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390" y="2767433"/>
            <a:ext cx="466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0" grpId="0" animBg="1"/>
      <p:bldP spid="20" grpId="1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SAM Isolates APIs from the View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090076" y="2360383"/>
            <a:ext cx="1291772" cy="66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Model</a:t>
            </a:r>
            <a:endParaRPr lang="en-AU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102434" y="3789874"/>
            <a:ext cx="1273629" cy="454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Actions</a:t>
            </a:r>
            <a:endParaRPr lang="en-AU" b="1" dirty="0"/>
          </a:p>
        </p:txBody>
      </p:sp>
      <p:sp>
        <p:nvSpPr>
          <p:cNvPr id="7" name="Rounded Rectangle 6"/>
          <p:cNvSpPr/>
          <p:nvPr/>
        </p:nvSpPr>
        <p:spPr>
          <a:xfrm>
            <a:off x="5818416" y="2461077"/>
            <a:ext cx="1273629" cy="4541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State</a:t>
            </a:r>
            <a:endParaRPr lang="en-AU" b="1" dirty="0"/>
          </a:p>
        </p:txBody>
      </p:sp>
      <p:sp>
        <p:nvSpPr>
          <p:cNvPr id="8" name="Arc 7"/>
          <p:cNvSpPr/>
          <p:nvPr/>
        </p:nvSpPr>
        <p:spPr>
          <a:xfrm>
            <a:off x="2666994" y="3986888"/>
            <a:ext cx="3425552" cy="1714500"/>
          </a:xfrm>
          <a:prstGeom prst="arc">
            <a:avLst>
              <a:gd name="adj1" fmla="val 16200000"/>
              <a:gd name="adj2" fmla="val 106654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c 8"/>
          <p:cNvSpPr/>
          <p:nvPr/>
        </p:nvSpPr>
        <p:spPr>
          <a:xfrm>
            <a:off x="32663" y="3902527"/>
            <a:ext cx="8728963" cy="1714500"/>
          </a:xfrm>
          <a:prstGeom prst="arc">
            <a:avLst>
              <a:gd name="adj1" fmla="val 16200000"/>
              <a:gd name="adj2" fmla="val 87567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c 9"/>
          <p:cNvSpPr/>
          <p:nvPr/>
        </p:nvSpPr>
        <p:spPr>
          <a:xfrm>
            <a:off x="7002458" y="2244213"/>
            <a:ext cx="1276133" cy="1086816"/>
          </a:xfrm>
          <a:prstGeom prst="arc">
            <a:avLst>
              <a:gd name="adj1" fmla="val 12434601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7593047" y="1952984"/>
            <a:ext cx="13660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smtClean="0"/>
              <a:t>V = f(M)</a:t>
            </a:r>
            <a:endParaRPr lang="en-AU" sz="2800" dirty="0"/>
          </a:p>
        </p:txBody>
      </p:sp>
      <p:cxnSp>
        <p:nvCxnSpPr>
          <p:cNvPr id="12" name="Straight Arrow Connector 11"/>
          <p:cNvCxnSpPr>
            <a:stCxn id="6" idx="0"/>
            <a:endCxn id="5" idx="2"/>
          </p:cNvCxnSpPr>
          <p:nvPr/>
        </p:nvCxnSpPr>
        <p:spPr>
          <a:xfrm flipH="1" flipV="1">
            <a:off x="3735962" y="3028040"/>
            <a:ext cx="3287" cy="761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4381848" y="2688155"/>
            <a:ext cx="1436568" cy="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76063" y="2915232"/>
            <a:ext cx="1491343" cy="8744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62860" y="3059669"/>
            <a:ext cx="12602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800" dirty="0" smtClean="0"/>
              <a:t>nap(M)</a:t>
            </a:r>
            <a:endParaRPr lang="en-AU" sz="2800" dirty="0"/>
          </a:p>
        </p:txBody>
      </p:sp>
      <p:sp>
        <p:nvSpPr>
          <p:cNvPr id="17" name="Oval 16"/>
          <p:cNvSpPr/>
          <p:nvPr/>
        </p:nvSpPr>
        <p:spPr>
          <a:xfrm>
            <a:off x="506185" y="2459466"/>
            <a:ext cx="440871" cy="4541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506185" y="3768723"/>
            <a:ext cx="440871" cy="4541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/>
          <p:cNvCxnSpPr>
            <a:stCxn id="6" idx="1"/>
          </p:cNvCxnSpPr>
          <p:nvPr/>
        </p:nvCxnSpPr>
        <p:spPr>
          <a:xfrm flipH="1" flipV="1">
            <a:off x="947056" y="3995801"/>
            <a:ext cx="2155378" cy="211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1"/>
            <a:endCxn id="23" idx="6"/>
          </p:cNvCxnSpPr>
          <p:nvPr/>
        </p:nvCxnSpPr>
        <p:spPr>
          <a:xfrm flipH="1" flipV="1">
            <a:off x="947056" y="2686544"/>
            <a:ext cx="2143020" cy="76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7499" y="209780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CUD</a:t>
            </a:r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571769" y="342602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R</a:t>
            </a:r>
            <a:endParaRPr lang="en-AU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947056" y="2743199"/>
            <a:ext cx="2143020" cy="1252602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0199" y="5097365"/>
            <a:ext cx="6108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There is no need for </a:t>
            </a:r>
          </a:p>
          <a:p>
            <a:pPr marL="342900" indent="-342900">
              <a:buFont typeface="Arial" charset="0"/>
              <a:buChar char="•"/>
            </a:pPr>
            <a:r>
              <a:rPr lang="en-AU" sz="2400" dirty="0" smtClean="0"/>
              <a:t>an immutable model (Redux)</a:t>
            </a:r>
          </a:p>
          <a:p>
            <a:pPr marL="342900" indent="-342900">
              <a:buFont typeface="Arial" charset="0"/>
              <a:buChar char="•"/>
            </a:pPr>
            <a:r>
              <a:rPr lang="en-AU" sz="2400" dirty="0" smtClean="0"/>
              <a:t>declarative effects (Elm, ~Redux)</a:t>
            </a:r>
          </a:p>
          <a:p>
            <a:r>
              <a:rPr lang="en-AU" sz="2400" dirty="0" smtClean="0"/>
              <a:t>They create more problems than they solve</a:t>
            </a: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9719"/>
            <a:ext cx="466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SAM?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256815" cy="4351338"/>
          </a:xfrm>
        </p:spPr>
        <p:txBody>
          <a:bodyPr/>
          <a:lstStyle/>
          <a:p>
            <a:r>
              <a:rPr lang="en-AU" dirty="0" smtClean="0"/>
              <a:t>SAM is founded on “Functional UI/HTML” </a:t>
            </a:r>
          </a:p>
          <a:p>
            <a:r>
              <a:rPr lang="en-AU" dirty="0" smtClean="0"/>
              <a:t>View Components are Stateless </a:t>
            </a:r>
          </a:p>
          <a:p>
            <a:r>
              <a:rPr lang="en-AU" dirty="0" smtClean="0"/>
              <a:t>View Components are 100% decoupled from the business logic and written outside the framework in vanilla.js/</a:t>
            </a:r>
            <a:r>
              <a:rPr lang="en-AU" dirty="0" err="1" smtClean="0"/>
              <a:t>ts</a:t>
            </a:r>
            <a:endParaRPr lang="en-AU" dirty="0" smtClean="0"/>
          </a:p>
          <a:p>
            <a:r>
              <a:rPr lang="en-AU" dirty="0"/>
              <a:t>A</a:t>
            </a:r>
            <a:r>
              <a:rPr lang="en-AU" dirty="0" smtClean="0"/>
              <a:t>ny element of the pattern can be migrated to the server (</a:t>
            </a:r>
            <a:r>
              <a:rPr lang="en-AU" dirty="0"/>
              <a:t>Universal </a:t>
            </a:r>
            <a:r>
              <a:rPr lang="en-AU" dirty="0" smtClean="0"/>
              <a:t>JavaScript)</a:t>
            </a:r>
          </a:p>
          <a:p>
            <a:r>
              <a:rPr lang="en-AU" dirty="0" smtClean="0"/>
              <a:t>API calls are 100% isolated from the View </a:t>
            </a:r>
          </a:p>
          <a:p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9633857" y="1825625"/>
            <a:ext cx="1719942" cy="4351338"/>
          </a:xfrm>
        </p:spPr>
        <p:txBody>
          <a:bodyPr/>
          <a:lstStyle/>
          <a:p>
            <a:pPr marL="0" indent="0">
              <a:buNone/>
            </a:pPr>
            <a:r>
              <a:rPr lang="en-AU" smtClean="0"/>
              <a:t>V = f(M)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03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look at some code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35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689271" cy="4351338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Programming model </a:t>
            </a:r>
          </a:p>
          <a:p>
            <a:pPr lvl="1"/>
            <a:r>
              <a:rPr lang="en-US" sz="2800" dirty="0"/>
              <a:t>Centered on Mutation, not </a:t>
            </a:r>
            <a:r>
              <a:rPr lang="en-US" sz="2800" dirty="0" smtClean="0"/>
              <a:t>immutability</a:t>
            </a:r>
          </a:p>
          <a:p>
            <a:pPr lvl="1"/>
            <a:r>
              <a:rPr lang="en-US" sz="2800" dirty="0" smtClean="0"/>
              <a:t>True </a:t>
            </a:r>
            <a:r>
              <a:rPr lang="en-US" sz="2800" dirty="0"/>
              <a:t>Single State Tree, no Sagas/Stateful </a:t>
            </a:r>
            <a:r>
              <a:rPr lang="en-US" sz="2800" dirty="0" smtClean="0"/>
              <a:t>components</a:t>
            </a:r>
          </a:p>
          <a:p>
            <a:pPr lvl="1"/>
            <a:r>
              <a:rPr lang="en-US" sz="2800" dirty="0" smtClean="0"/>
              <a:t>Focused </a:t>
            </a:r>
            <a:r>
              <a:rPr lang="en-US" sz="2800" dirty="0"/>
              <a:t>on ”what’s allowed”, not </a:t>
            </a:r>
            <a:r>
              <a:rPr lang="en-US" sz="2800" dirty="0" smtClean="0"/>
              <a:t>subscriptions</a:t>
            </a:r>
          </a:p>
          <a:p>
            <a:pPr lvl="1"/>
            <a:r>
              <a:rPr lang="en-US" sz="2800" dirty="0" smtClean="0"/>
              <a:t>View </a:t>
            </a:r>
            <a:r>
              <a:rPr lang="en-US" sz="2800" dirty="0"/>
              <a:t>Components are 100% decoupled from the application business </a:t>
            </a:r>
            <a:r>
              <a:rPr lang="en-US" sz="2800" dirty="0" smtClean="0"/>
              <a:t>logic</a:t>
            </a:r>
          </a:p>
          <a:p>
            <a:pPr lvl="1"/>
            <a:r>
              <a:rPr lang="en-US" sz="2800" dirty="0" smtClean="0"/>
              <a:t>Functional </a:t>
            </a:r>
            <a:r>
              <a:rPr lang="en-US" sz="2800" dirty="0"/>
              <a:t>UI/HTML (code generation), not </a:t>
            </a:r>
            <a:r>
              <a:rPr lang="en-US" sz="2800" dirty="0" smtClean="0"/>
              <a:t>templates </a:t>
            </a:r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07087" y="1825625"/>
            <a:ext cx="4087585" cy="4351338"/>
          </a:xfrm>
        </p:spPr>
        <p:txBody>
          <a:bodyPr/>
          <a:lstStyle/>
          <a:p>
            <a:r>
              <a:rPr lang="en-US" sz="3200" b="1" dirty="0" smtClean="0"/>
              <a:t>Architecture</a:t>
            </a:r>
            <a:endParaRPr lang="en-US" sz="3200" b="1" dirty="0"/>
          </a:p>
          <a:p>
            <a:pPr lvl="1"/>
            <a:r>
              <a:rPr lang="en-US" sz="2800" dirty="0"/>
              <a:t>Side-effects </a:t>
            </a:r>
            <a:r>
              <a:rPr lang="en-US" sz="2800" dirty="0" smtClean="0"/>
              <a:t>friendly</a:t>
            </a:r>
          </a:p>
          <a:p>
            <a:pPr lvl="1"/>
            <a:r>
              <a:rPr lang="en-US" sz="2800" dirty="0" smtClean="0"/>
              <a:t>Wiring agnostic</a:t>
            </a:r>
          </a:p>
          <a:p>
            <a:pPr lvl="1"/>
            <a:r>
              <a:rPr lang="en-US" sz="2800" dirty="0" smtClean="0"/>
              <a:t>Truly Isomorphic</a:t>
            </a:r>
          </a:p>
          <a:p>
            <a:pPr lvl="1"/>
            <a:r>
              <a:rPr lang="en-US" sz="2800" dirty="0" smtClean="0"/>
              <a:t>Action </a:t>
            </a:r>
            <a:r>
              <a:rPr lang="en-US" sz="2800" dirty="0"/>
              <a:t>“Hang back” / Generic </a:t>
            </a:r>
            <a:r>
              <a:rPr lang="en-US" sz="2800" dirty="0" smtClean="0"/>
              <a:t>Cancellations</a:t>
            </a:r>
          </a:p>
          <a:p>
            <a:pPr lvl="1"/>
            <a:r>
              <a:rPr lang="en-US" sz="2800" dirty="0" smtClean="0"/>
              <a:t>3rd </a:t>
            </a:r>
            <a:r>
              <a:rPr lang="en-US" sz="2800" dirty="0"/>
              <a:t>party Actions (OAuth)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1199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456795"/>
          </a:xfrm>
        </p:spPr>
        <p:txBody>
          <a:bodyPr/>
          <a:lstStyle/>
          <a:p>
            <a:r>
              <a:rPr lang="en-AU" dirty="0" smtClean="0"/>
              <a:t>Questions?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3708401"/>
            <a:ext cx="10515600" cy="2381250"/>
          </a:xfrm>
        </p:spPr>
        <p:txBody>
          <a:bodyPr>
            <a:normAutofit/>
          </a:bodyPr>
          <a:lstStyle/>
          <a:p>
            <a:endParaRPr lang="en-AU" sz="4000" dirty="0" smtClean="0"/>
          </a:p>
          <a:p>
            <a:r>
              <a:rPr lang="en-AU" sz="5400" dirty="0" smtClean="0">
                <a:hlinkClick r:id="rId2"/>
              </a:rPr>
              <a:t>http</a:t>
            </a:r>
            <a:r>
              <a:rPr lang="en-AU" sz="5400" dirty="0">
                <a:hlinkClick r:id="rId2"/>
              </a:rPr>
              <a:t>://sam.js.org</a:t>
            </a:r>
            <a:r>
              <a:rPr lang="en-AU" sz="5400" dirty="0" smtClean="0">
                <a:hlinkClick r:id="rId2"/>
              </a:rPr>
              <a:t>/</a:t>
            </a:r>
            <a:endParaRPr lang="en-AU" sz="5400" dirty="0" smtClean="0"/>
          </a:p>
          <a:p>
            <a:r>
              <a:rPr lang="en-AU" sz="5400" dirty="0">
                <a:hlinkClick r:id="rId3"/>
              </a:rPr>
              <a:t>https://</a:t>
            </a:r>
            <a:r>
              <a:rPr lang="en-AU" sz="5400" dirty="0" smtClean="0">
                <a:hlinkClick r:id="rId3"/>
              </a:rPr>
              <a:t>gitter.im/jdubray/sam</a:t>
            </a:r>
            <a:r>
              <a:rPr lang="en-AU" sz="5400" dirty="0" smtClean="0"/>
              <a:t> </a:t>
            </a:r>
          </a:p>
          <a:p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20983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468085"/>
            <a:ext cx="8280400" cy="22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14" y="5481411"/>
            <a:ext cx="10130298" cy="839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8" y="1284201"/>
            <a:ext cx="5876471" cy="393459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9600" y="2117795"/>
            <a:ext cx="2946400" cy="712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6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551" y="0"/>
            <a:ext cx="916844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84691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07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6618" y="0"/>
            <a:ext cx="634538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63" y="2147453"/>
            <a:ext cx="7604516" cy="371301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GUI and the </a:t>
            </a:r>
            <a:br>
              <a:rPr lang="en-AU" dirty="0" smtClean="0"/>
            </a:br>
            <a:r>
              <a:rPr lang="en-AU" dirty="0" smtClean="0"/>
              <a:t>Back-End API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74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smtClean="0"/>
              <a:t>The </a:t>
            </a:r>
            <a:r>
              <a:rPr lang="en-AU" dirty="0" err="1" smtClean="0"/>
              <a:t>Devs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and the Architect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9515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40244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90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Redux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389" y="0"/>
            <a:ext cx="715261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85000"/>
                  </a:schemeClr>
                </a:solidFill>
              </a:rPr>
              <a:t>© 2016 </a:t>
            </a:r>
            <a:r>
              <a:rPr lang="en-AU" dirty="0" err="1" smtClean="0">
                <a:solidFill>
                  <a:schemeClr val="bg1">
                    <a:lumMod val="85000"/>
                  </a:schemeClr>
                </a:solidFill>
              </a:rPr>
              <a:t>xgen.io</a:t>
            </a:r>
            <a:endParaRPr lang="en-A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4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Angular2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1976" y="1"/>
            <a:ext cx="5910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6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52088</TotalTime>
  <Words>891</Words>
  <Application>Microsoft Macintosh PowerPoint</Application>
  <PresentationFormat>Widescreen</PresentationFormat>
  <Paragraphs>285</Paragraphs>
  <Slides>39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charis_silbold</vt:lpstr>
      <vt:lpstr>charis_silregular</vt:lpstr>
      <vt:lpstr>Gill Sans</vt:lpstr>
      <vt:lpstr>Gill Sans SemiBold</vt:lpstr>
      <vt:lpstr>Impact</vt:lpstr>
      <vt:lpstr>Segoe Print</vt:lpstr>
      <vt:lpstr>Arial</vt:lpstr>
      <vt:lpstr>Office Theme</vt:lpstr>
      <vt:lpstr>The SAM Pattern   A Distributed System View of Front-End Architectures</vt:lpstr>
      <vt:lpstr>Modern GUIs have become just a Node in a Dynamic Distributed System</vt:lpstr>
      <vt:lpstr>Events and Callbacks</vt:lpstr>
      <vt:lpstr>PowerPoint Presentation</vt:lpstr>
      <vt:lpstr>PowerPoint Presentation</vt:lpstr>
      <vt:lpstr>The GUI and the  Back-End API</vt:lpstr>
      <vt:lpstr>The Devs  and the Architect</vt:lpstr>
      <vt:lpstr>Redux</vt:lpstr>
      <vt:lpstr>Angular2</vt:lpstr>
      <vt:lpstr>SCRUM</vt:lpstr>
      <vt:lpstr>Code Reuse</vt:lpstr>
      <vt:lpstr>AWS Outage</vt:lpstr>
      <vt:lpstr>After some intense  research … </vt:lpstr>
      <vt:lpstr>PowerPoint Presentation</vt:lpstr>
      <vt:lpstr>Functional Reactive Programming</vt:lpstr>
      <vt:lpstr>… BUT</vt:lpstr>
      <vt:lpstr>PowerPoint Presentation</vt:lpstr>
      <vt:lpstr>Semantics Matter</vt:lpstr>
      <vt:lpstr>Angular2</vt:lpstr>
      <vt:lpstr>MobX</vt:lpstr>
      <vt:lpstr>React/Redux</vt:lpstr>
      <vt:lpstr>Elm</vt:lpstr>
      <vt:lpstr>Cycle.js</vt:lpstr>
      <vt:lpstr>Over-Network Reactive Dependency Graphs</vt:lpstr>
      <vt:lpstr>PowerPoint Presentation</vt:lpstr>
      <vt:lpstr>The SAM Pattern  </vt:lpstr>
      <vt:lpstr>The Paxos Protocol</vt:lpstr>
      <vt:lpstr>The SAM Pattern  </vt:lpstr>
      <vt:lpstr>The SAM Pattern is  Unapologetically Focused on Mutation</vt:lpstr>
      <vt:lpstr>State-Action-Model</vt:lpstr>
      <vt:lpstr>State-Action-Model</vt:lpstr>
      <vt:lpstr>Programming languages provide no well-defined notion of a program step</vt:lpstr>
      <vt:lpstr>SAM Pattern  </vt:lpstr>
      <vt:lpstr>Unidirectional / Single State Tree Data Flow</vt:lpstr>
      <vt:lpstr>SAM Isolates APIs from the View</vt:lpstr>
      <vt:lpstr>Why SAM?</vt:lpstr>
      <vt:lpstr>Let’s look at some code</vt:lpstr>
      <vt:lpstr>Conclusion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provide no well-defined notion of a program step</dc:title>
  <dc:creator>Jean-Jacques Dubray</dc:creator>
  <cp:lastModifiedBy>Jean-Jacques Dubray</cp:lastModifiedBy>
  <cp:revision>146</cp:revision>
  <dcterms:created xsi:type="dcterms:W3CDTF">2016-05-06T17:32:13Z</dcterms:created>
  <dcterms:modified xsi:type="dcterms:W3CDTF">2016-07-02T22:39:05Z</dcterms:modified>
</cp:coreProperties>
</file>